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77" r:id="rId2"/>
    <p:sldId id="257" r:id="rId3"/>
    <p:sldId id="285" r:id="rId4"/>
    <p:sldId id="280" r:id="rId5"/>
    <p:sldId id="259" r:id="rId6"/>
    <p:sldId id="281" r:id="rId7"/>
    <p:sldId id="282" r:id="rId8"/>
    <p:sldId id="278" r:id="rId9"/>
    <p:sldId id="279" r:id="rId10"/>
    <p:sldId id="288" r:id="rId11"/>
    <p:sldId id="283" r:id="rId12"/>
    <p:sldId id="289" r:id="rId13"/>
    <p:sldId id="286" r:id="rId14"/>
    <p:sldId id="287" r:id="rId15"/>
    <p:sldId id="260" r:id="rId16"/>
    <p:sldId id="267" r:id="rId17"/>
    <p:sldId id="266" r:id="rId18"/>
    <p:sldId id="268" r:id="rId19"/>
    <p:sldId id="269" r:id="rId20"/>
    <p:sldId id="270" r:id="rId21"/>
    <p:sldId id="284" r:id="rId22"/>
    <p:sldId id="271" r:id="rId2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0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2aff539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gd2aff539e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2aff539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d2aff539e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3422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2aff539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d2aff539e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832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2aff539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d2aff539e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080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2aff539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d2aff539e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29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2aff539e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d2aff539eb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366a0fd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d366a0fdf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2aff539e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d2aff539eb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2aff539e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d2aff539eb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3743eb8c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d3743eb8cf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3743eb8c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d3743eb8cf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727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2aff539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gd2aff539e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694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2aff539e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d2aff539eb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2aff539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gd2aff539e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803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2aff539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d2aff539e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2aff539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d2aff539e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4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2aff539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d2aff539e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180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2aff539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d2aff539e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984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2aff539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d2aff539e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106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2aff539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d2aff539e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210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a:t>
            </a:r>
          </a:p>
        </p:txBody>
      </p:sp>
      <p:sp>
        <p:nvSpPr>
          <p:cNvPr id="5" name="Content Placeholder 4"/>
          <p:cNvSpPr>
            <a:spLocks noGrp="1"/>
          </p:cNvSpPr>
          <p:nvPr>
            <p:ph idx="1"/>
          </p:nvPr>
        </p:nvSpPr>
        <p:spPr/>
        <p:txBody>
          <a:bodyPr/>
          <a:lstStyle/>
          <a:p>
            <a:endParaRPr lang="en-US"/>
          </a:p>
        </p:txBody>
      </p:sp>
      <p:pic>
        <p:nvPicPr>
          <p:cNvPr id="1026" name="Picture 2" descr="C:\Documents and Settings\ADMIN\Desktop\Courses Offered.jpg"/>
          <p:cNvPicPr>
            <a:picLocks noChangeAspect="1" noChangeArrowheads="1"/>
          </p:cNvPicPr>
          <p:nvPr/>
        </p:nvPicPr>
        <p:blipFill>
          <a:blip r:embed="rId2" cstate="print"/>
          <a:srcRect/>
          <a:stretch>
            <a:fillRect/>
          </a:stretch>
        </p:blipFill>
        <p:spPr bwMode="auto">
          <a:xfrm>
            <a:off x="-32" y="-99392"/>
            <a:ext cx="9144000" cy="70009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6" name="TextBox 5"/>
          <p:cNvSpPr txBox="1"/>
          <p:nvPr/>
        </p:nvSpPr>
        <p:spPr>
          <a:xfrm>
            <a:off x="1377296" y="662904"/>
            <a:ext cx="7391400" cy="289310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IDENTIFICATION OF CORN LEAF DISEASES BASED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ON CONVOLUTIONAL NEURAL NETWORK</a:t>
            </a:r>
            <a:br>
              <a:rPr lang="en-US" sz="6600" dirty="0"/>
            </a:br>
            <a:br>
              <a:rPr lang="en-US" sz="6600" dirty="0"/>
            </a:br>
            <a:endParaRPr lang="en-US" sz="3200" dirty="0">
              <a:latin typeface="Times New Roman"/>
              <a:cs typeface="Times New Roman"/>
            </a:endParaRPr>
          </a:p>
        </p:txBody>
      </p:sp>
      <p:sp>
        <p:nvSpPr>
          <p:cNvPr id="7" name="TextBox 6"/>
          <p:cNvSpPr txBox="1"/>
          <p:nvPr/>
        </p:nvSpPr>
        <p:spPr>
          <a:xfrm>
            <a:off x="1285852" y="2786058"/>
            <a:ext cx="5806428" cy="1446550"/>
          </a:xfrm>
          <a:prstGeom prst="rect">
            <a:avLst/>
          </a:prstGeom>
          <a:noFill/>
        </p:spPr>
        <p:txBody>
          <a:bodyPr wrap="square" rtlCol="0">
            <a:spAutoFit/>
          </a:bodyPr>
          <a:lstStyle/>
          <a:p>
            <a:r>
              <a:rPr lang="en-US" sz="2000" b="1" dirty="0">
                <a:latin typeface="Times New Roman"/>
                <a:cs typeface="Times New Roman"/>
              </a:rPr>
              <a:t>Team Members</a:t>
            </a:r>
            <a:r>
              <a:rPr lang="en-US" sz="2000" dirty="0">
                <a:latin typeface="Times New Roman"/>
                <a:cs typeface="Times New Roman"/>
              </a:rPr>
              <a:t>:</a:t>
            </a:r>
          </a:p>
          <a:p>
            <a:r>
              <a:rPr lang="en-US" sz="1700" dirty="0">
                <a:effectLst/>
                <a:latin typeface="Times New Roman"/>
                <a:ea typeface="Calibri" panose="020F0502020204030204" pitchFamily="34" charset="0"/>
                <a:cs typeface="Times New Roman"/>
              </a:rPr>
              <a:t>1. </a:t>
            </a:r>
            <a:r>
              <a:rPr lang="en-US" sz="1700" dirty="0">
                <a:latin typeface="Times New Roman" panose="02020603050405020304" pitchFamily="18" charset="0"/>
                <a:ea typeface="Calibri" panose="020F0502020204030204" pitchFamily="34" charset="0"/>
                <a:cs typeface="Times New Roman"/>
              </a:rPr>
              <a:t>Ramachandra</a:t>
            </a:r>
            <a:r>
              <a:rPr lang="en-US" sz="1700" dirty="0">
                <a:effectLst/>
                <a:latin typeface="Times New Roman" panose="02020603050405020304" pitchFamily="18" charset="0"/>
                <a:ea typeface="Calibri" panose="020F0502020204030204" pitchFamily="34" charset="0"/>
              </a:rPr>
              <a:t> - 1DS19CS124</a:t>
            </a:r>
            <a:endParaRPr lang="en-US" sz="1700" dirty="0">
              <a:latin typeface="Times New Roman"/>
              <a:cs typeface="Times New Roman"/>
            </a:endParaRPr>
          </a:p>
          <a:p>
            <a:r>
              <a:rPr lang="en-US" sz="1700" dirty="0">
                <a:latin typeface="Times New Roman"/>
                <a:cs typeface="Times New Roman"/>
              </a:rPr>
              <a:t>2. </a:t>
            </a:r>
            <a:r>
              <a:rPr lang="en-US" sz="1700" dirty="0">
                <a:latin typeface="Times New Roman" panose="02020603050405020304" pitchFamily="18" charset="0"/>
                <a:cs typeface="Times New Roman"/>
              </a:rPr>
              <a:t>Sushil Kumar A M</a:t>
            </a:r>
            <a:r>
              <a:rPr lang="en-US" sz="1700" dirty="0">
                <a:effectLst/>
                <a:latin typeface="Times New Roman" panose="02020603050405020304" pitchFamily="18" charset="0"/>
                <a:ea typeface="Calibri" panose="020F0502020204030204" pitchFamily="34" charset="0"/>
              </a:rPr>
              <a:t> - 1DS19CS175</a:t>
            </a:r>
            <a:endParaRPr lang="en-US" sz="1700" dirty="0">
              <a:latin typeface="Times New Roman"/>
              <a:cs typeface="Times New Roman"/>
            </a:endParaRPr>
          </a:p>
          <a:p>
            <a:r>
              <a:rPr lang="en-US" sz="1700" dirty="0">
                <a:latin typeface="Times New Roman"/>
                <a:cs typeface="Times New Roman"/>
              </a:rPr>
              <a:t>3. </a:t>
            </a:r>
            <a:r>
              <a:rPr lang="en-US" sz="1700" dirty="0" err="1">
                <a:latin typeface="Times New Roman" panose="02020603050405020304" pitchFamily="18" charset="0"/>
                <a:cs typeface="Times New Roman"/>
              </a:rPr>
              <a:t>Siddesh</a:t>
            </a:r>
            <a:r>
              <a:rPr lang="en-US" sz="1700" dirty="0">
                <a:latin typeface="Times New Roman" panose="02020603050405020304" pitchFamily="18" charset="0"/>
                <a:cs typeface="Times New Roman"/>
              </a:rPr>
              <a:t> Patten Shetty</a:t>
            </a:r>
            <a:r>
              <a:rPr lang="en-US" sz="1700" dirty="0">
                <a:effectLst/>
                <a:latin typeface="Times New Roman" panose="02020603050405020304" pitchFamily="18" charset="0"/>
                <a:ea typeface="Calibri" panose="020F0502020204030204" pitchFamily="34" charset="0"/>
              </a:rPr>
              <a:t> - 1DS19CS157</a:t>
            </a:r>
            <a:endParaRPr lang="en-US" sz="1700" dirty="0">
              <a:latin typeface="Times New Roman"/>
              <a:cs typeface="Times New Roman"/>
            </a:endParaRPr>
          </a:p>
          <a:p>
            <a:r>
              <a:rPr lang="en-US" sz="1700" dirty="0">
                <a:latin typeface="Times New Roman"/>
                <a:cs typeface="Times New Roman"/>
              </a:rPr>
              <a:t>4. </a:t>
            </a:r>
            <a:r>
              <a:rPr lang="en-US" sz="1700" dirty="0">
                <a:latin typeface="Times New Roman" panose="02020603050405020304" pitchFamily="18" charset="0"/>
                <a:cs typeface="Times New Roman"/>
              </a:rPr>
              <a:t>Sourabh C</a:t>
            </a:r>
            <a:r>
              <a:rPr lang="en-US" sz="1700" dirty="0">
                <a:latin typeface="Bookman Old Style" panose="02050604050505020204" pitchFamily="18" charset="0"/>
                <a:cs typeface="Times New Roman" panose="02020603050405020304" pitchFamily="18" charset="0"/>
              </a:rPr>
              <a:t>handrashekar </a:t>
            </a:r>
            <a:r>
              <a:rPr lang="en-US" sz="1700" dirty="0" err="1">
                <a:latin typeface="Bookman Old Style" panose="02050604050505020204" pitchFamily="18" charset="0"/>
                <a:cs typeface="Times New Roman" panose="02020603050405020304" pitchFamily="18" charset="0"/>
              </a:rPr>
              <a:t>Gaonkar</a:t>
            </a:r>
            <a:r>
              <a:rPr lang="en-US" sz="1700" dirty="0">
                <a:effectLst/>
                <a:latin typeface="Times New Roman" panose="02020603050405020304" pitchFamily="18" charset="0"/>
                <a:ea typeface="Calibri" panose="020F0502020204030204" pitchFamily="34" charset="0"/>
              </a:rPr>
              <a:t>- 1DS19CS163</a:t>
            </a:r>
            <a:endParaRPr lang="en-US" sz="1700" dirty="0">
              <a:latin typeface="Times New Roman"/>
              <a:cs typeface="Times New Roman"/>
            </a:endParaRPr>
          </a:p>
        </p:txBody>
      </p:sp>
      <p:sp>
        <p:nvSpPr>
          <p:cNvPr id="8" name="TextBox 7"/>
          <p:cNvSpPr txBox="1"/>
          <p:nvPr/>
        </p:nvSpPr>
        <p:spPr>
          <a:xfrm>
            <a:off x="1285852" y="4500570"/>
            <a:ext cx="7134252" cy="877163"/>
          </a:xfrm>
          <a:prstGeom prst="rect">
            <a:avLst/>
          </a:prstGeom>
          <a:noFill/>
        </p:spPr>
        <p:txBody>
          <a:bodyPr wrap="square" rtlCol="0">
            <a:spAutoFit/>
          </a:bodyPr>
          <a:lstStyle/>
          <a:p>
            <a:r>
              <a:rPr lang="en-US" sz="1700" dirty="0">
                <a:latin typeface="Times New Roman"/>
                <a:cs typeface="Times New Roman"/>
              </a:rPr>
              <a:t>Under the Guidance of</a:t>
            </a:r>
          </a:p>
          <a:p>
            <a:r>
              <a:rPr lang="en-US" sz="1700" dirty="0">
                <a:latin typeface="Times New Roman" panose="02020603050405020304" pitchFamily="18" charset="0"/>
                <a:ea typeface="Calibri" panose="020F0502020204030204" pitchFamily="34" charset="0"/>
                <a:cs typeface="Times New Roman"/>
              </a:rPr>
              <a:t>Dr. Rohini T V</a:t>
            </a:r>
          </a:p>
          <a:p>
            <a:r>
              <a:rPr lang="en-US" sz="1700" dirty="0">
                <a:latin typeface="Times New Roman"/>
                <a:cs typeface="Times New Roman"/>
              </a:rPr>
              <a:t>Associate Professor, Department of Computer Science and Engineering</a:t>
            </a:r>
          </a:p>
        </p:txBody>
      </p:sp>
      <p:sp>
        <p:nvSpPr>
          <p:cNvPr id="9" name="TextBox 8"/>
          <p:cNvSpPr txBox="1"/>
          <p:nvPr/>
        </p:nvSpPr>
        <p:spPr>
          <a:xfrm>
            <a:off x="1217026" y="2414026"/>
            <a:ext cx="4500594" cy="400110"/>
          </a:xfrm>
          <a:prstGeom prst="rect">
            <a:avLst/>
          </a:prstGeom>
          <a:noFill/>
        </p:spPr>
        <p:txBody>
          <a:bodyPr wrap="square" rtlCol="0">
            <a:spAutoFit/>
          </a:bodyPr>
          <a:lstStyle/>
          <a:p>
            <a:r>
              <a:rPr lang="en-US" sz="2000" b="1" dirty="0">
                <a:latin typeface="Times New Roman" panose="02020603050405020304" pitchFamily="18" charset="0"/>
                <a:ea typeface="Calibri" panose="020F0502020204030204" pitchFamily="34" charset="0"/>
              </a:rPr>
              <a:t>Batch No.: 22</a:t>
            </a:r>
          </a:p>
        </p:txBody>
      </p:sp>
      <p:sp>
        <p:nvSpPr>
          <p:cNvPr id="10" name="TextBox 9">
            <a:extLst>
              <a:ext uri="{FF2B5EF4-FFF2-40B4-BE49-F238E27FC236}">
                <a16:creationId xmlns:a16="http://schemas.microsoft.com/office/drawing/2014/main" id="{E4B9721B-C7DB-B984-D4A5-D62581184DD4}"/>
              </a:ext>
            </a:extLst>
          </p:cNvPr>
          <p:cNvSpPr txBox="1"/>
          <p:nvPr/>
        </p:nvSpPr>
        <p:spPr>
          <a:xfrm>
            <a:off x="899592" y="102808"/>
            <a:ext cx="7696200" cy="553998"/>
          </a:xfrm>
          <a:prstGeom prst="rect">
            <a:avLst/>
          </a:prstGeom>
          <a:noFill/>
        </p:spPr>
        <p:txBody>
          <a:bodyPr wrap="square" rtlCol="0">
            <a:spAutoFit/>
          </a:bodyPr>
          <a:lstStyle/>
          <a:p>
            <a:pPr algn="ctr"/>
            <a:r>
              <a:rPr lang="en-IN" sz="3000" dirty="0">
                <a:solidFill>
                  <a:schemeClr val="dk1"/>
                </a:solidFill>
                <a:latin typeface="Times New Roman"/>
                <a:ea typeface="Times New Roman"/>
                <a:cs typeface="Times New Roman"/>
                <a:sym typeface="Times New Roman"/>
              </a:rPr>
              <a:t>Phase II - Review 2</a:t>
            </a:r>
            <a:endParaRPr lang="en-US" altLang="en-IN" sz="3000" dirty="0">
              <a:latin typeface="Bookman Old Style" panose="02050604050505020204" pitchFamily="18" charset="0"/>
            </a:endParaRPr>
          </a:p>
        </p:txBody>
      </p:sp>
    </p:spTree>
    <p:extLst>
      <p:ext uri="{BB962C8B-B14F-4D97-AF65-F5344CB8AC3E}">
        <p14:creationId xmlns:p14="http://schemas.microsoft.com/office/powerpoint/2010/main" val="3763581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7" name="Google Shape;117;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8" name="Google Shape;118;p16" descr="C:\Documents and Settings\ADMIN\Desktop\Courses Offered.jpg"/>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9" name="Google Shape;119;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20" name="Google Shape;120;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1" name="Google Shape;121;p16"/>
          <p:cNvSpPr txBox="1"/>
          <p:nvPr/>
        </p:nvSpPr>
        <p:spPr>
          <a:xfrm>
            <a:off x="1143000" y="198812"/>
            <a:ext cx="7470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600" dirty="0">
                <a:latin typeface="Calibri"/>
                <a:ea typeface="Calibri"/>
                <a:cs typeface="Calibri"/>
                <a:sym typeface="Calibri"/>
              </a:rPr>
              <a:t>MODULES</a:t>
            </a:r>
            <a:endParaRPr sz="3600" dirty="0">
              <a:latin typeface="Calibri"/>
              <a:ea typeface="Calibri"/>
              <a:cs typeface="Calibri"/>
              <a:sym typeface="Calibri"/>
            </a:endParaRPr>
          </a:p>
        </p:txBody>
      </p:sp>
      <p:sp>
        <p:nvSpPr>
          <p:cNvPr id="6" name="TextBox 5">
            <a:extLst>
              <a:ext uri="{FF2B5EF4-FFF2-40B4-BE49-F238E27FC236}">
                <a16:creationId xmlns:a16="http://schemas.microsoft.com/office/drawing/2014/main" id="{33A6C6E9-17AC-B74F-E477-9908CD752635}"/>
              </a:ext>
            </a:extLst>
          </p:cNvPr>
          <p:cNvSpPr txBox="1"/>
          <p:nvPr/>
        </p:nvSpPr>
        <p:spPr>
          <a:xfrm>
            <a:off x="1149774" y="1050276"/>
            <a:ext cx="7308425" cy="4397614"/>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III. Pre-Processing:</a:t>
            </a:r>
          </a:p>
          <a:p>
            <a:endParaRPr lang="en-GB" sz="2000" b="1" dirty="0">
              <a:latin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Getting the dataset: We used data sets from the Kaggle.</a:t>
            </a:r>
          </a:p>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Importing libraries: Importing the necessary libraries like </a:t>
            </a:r>
            <a:r>
              <a:rPr lang="en-US" sz="1800" b="1" dirty="0">
                <a:effectLst/>
                <a:latin typeface="Times New Roman" panose="02020603050405020304" pitchFamily="18" charset="0"/>
                <a:ea typeface="Times New Roman" panose="02020603050405020304" pitchFamily="18" charset="0"/>
              </a:rPr>
              <a:t>Pandas</a:t>
            </a:r>
            <a:r>
              <a:rPr lang="en-US" sz="1800" dirty="0">
                <a:effectLst/>
                <a:latin typeface="Times New Roman" panose="02020603050405020304" pitchFamily="18" charset="0"/>
                <a:ea typeface="Times New Roman" panose="02020603050405020304" pitchFamily="18" charset="0"/>
              </a:rPr>
              <a:t> for EDA,  </a:t>
            </a:r>
            <a:r>
              <a:rPr lang="en-US" sz="1800" b="1" dirty="0" err="1">
                <a:effectLst/>
                <a:latin typeface="Times New Roman" panose="02020603050405020304" pitchFamily="18" charset="0"/>
                <a:ea typeface="Times New Roman" panose="02020603050405020304" pitchFamily="18" charset="0"/>
              </a:rPr>
              <a:t>Klib</a:t>
            </a:r>
            <a:r>
              <a:rPr lang="en-US" sz="1800" dirty="0">
                <a:effectLst/>
                <a:latin typeface="Times New Roman" panose="02020603050405020304" pitchFamily="18" charset="0"/>
                <a:ea typeface="Times New Roman" panose="02020603050405020304" pitchFamily="18" charset="0"/>
              </a:rPr>
              <a:t> for EDA and data cleaning etc.</a:t>
            </a:r>
          </a:p>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Remove the unwanted data: By using the </a:t>
            </a:r>
            <a:r>
              <a:rPr lang="en-US" sz="1800" b="1" dirty="0" err="1">
                <a:effectLst/>
                <a:latin typeface="Times New Roman" panose="02020603050405020304" pitchFamily="18" charset="0"/>
                <a:ea typeface="Times New Roman" panose="02020603050405020304" pitchFamily="18" charset="0"/>
              </a:rPr>
              <a:t>Klib</a:t>
            </a:r>
            <a:r>
              <a:rPr lang="en-US" sz="1800" dirty="0">
                <a:effectLst/>
                <a:latin typeface="Times New Roman" panose="02020603050405020304" pitchFamily="18" charset="0"/>
                <a:ea typeface="Times New Roman" panose="02020603050405020304" pitchFamily="18" charset="0"/>
              </a:rPr>
              <a:t> libraries we removed the unwanted data like null values, missing values etc.</a:t>
            </a:r>
          </a:p>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Encoding Categorical Data: We used label encoding method for encoding values, it will convert values into the binary format like 0 and 1.</a:t>
            </a:r>
          </a:p>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Splitting dataset into training and test set : By using </a:t>
            </a:r>
            <a:r>
              <a:rPr lang="en-US" sz="1800" b="1" dirty="0" err="1">
                <a:effectLst/>
                <a:latin typeface="Times New Roman" panose="02020603050405020304" pitchFamily="18" charset="0"/>
                <a:ea typeface="Times New Roman" panose="02020603050405020304" pitchFamily="18" charset="0"/>
              </a:rPr>
              <a:t>Sklearn</a:t>
            </a:r>
            <a:r>
              <a:rPr lang="en-US" sz="1800" dirty="0">
                <a:effectLst/>
                <a:latin typeface="Times New Roman" panose="02020603050405020304" pitchFamily="18" charset="0"/>
                <a:ea typeface="Times New Roman" panose="02020603050405020304" pitchFamily="18" charset="0"/>
              </a:rPr>
              <a:t> library split the data into train and test. With test size of 0.2.</a:t>
            </a:r>
          </a:p>
        </p:txBody>
      </p:sp>
    </p:spTree>
    <p:extLst>
      <p:ext uri="{BB962C8B-B14F-4D97-AF65-F5344CB8AC3E}">
        <p14:creationId xmlns:p14="http://schemas.microsoft.com/office/powerpoint/2010/main" val="1068925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7" name="Google Shape;117;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8" name="Google Shape;118;p16" descr="C:\Documents and Settings\ADMIN\Desktop\Courses Offered.jpg"/>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9" name="Google Shape;119;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20" name="Google Shape;120;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1" name="Google Shape;121;p16"/>
          <p:cNvSpPr txBox="1"/>
          <p:nvPr/>
        </p:nvSpPr>
        <p:spPr>
          <a:xfrm>
            <a:off x="1143000" y="198812"/>
            <a:ext cx="7470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600" dirty="0">
                <a:latin typeface="Calibri"/>
                <a:ea typeface="Calibri"/>
                <a:cs typeface="Calibri"/>
                <a:sym typeface="Calibri"/>
              </a:rPr>
              <a:t>MODULES</a:t>
            </a:r>
            <a:endParaRPr sz="3600" dirty="0">
              <a:latin typeface="Calibri"/>
              <a:ea typeface="Calibri"/>
              <a:cs typeface="Calibri"/>
              <a:sym typeface="Calibri"/>
            </a:endParaRPr>
          </a:p>
        </p:txBody>
      </p:sp>
      <p:sp>
        <p:nvSpPr>
          <p:cNvPr id="6" name="TextBox 5">
            <a:extLst>
              <a:ext uri="{FF2B5EF4-FFF2-40B4-BE49-F238E27FC236}">
                <a16:creationId xmlns:a16="http://schemas.microsoft.com/office/drawing/2014/main" id="{33A6C6E9-17AC-B74F-E477-9908CD752635}"/>
              </a:ext>
            </a:extLst>
          </p:cNvPr>
          <p:cNvSpPr txBox="1"/>
          <p:nvPr/>
        </p:nvSpPr>
        <p:spPr>
          <a:xfrm>
            <a:off x="1156550" y="937712"/>
            <a:ext cx="7308425" cy="4862870"/>
          </a:xfrm>
          <a:prstGeom prst="rect">
            <a:avLst/>
          </a:prstGeom>
          <a:noFill/>
        </p:spPr>
        <p:txBody>
          <a:bodyPr wrap="square">
            <a:spAutoFit/>
          </a:bodyPr>
          <a:lstStyle/>
          <a:p>
            <a:pPr lvl="0"/>
            <a:r>
              <a:rPr lang="en-US" sz="2000" b="1" dirty="0">
                <a:latin typeface="Times New Roman" panose="02020603050405020304" pitchFamily="18" charset="0"/>
                <a:cs typeface="Times New Roman" panose="02020603050405020304" pitchFamily="18" charset="0"/>
              </a:rPr>
              <a:t>IV. Feature extraction:</a:t>
            </a:r>
          </a:p>
          <a:p>
            <a:pPr algn="just"/>
            <a:r>
              <a:rPr lang="en-US" sz="1800" dirty="0">
                <a:effectLst/>
                <a:latin typeface="Times New Roman" panose="02020603050405020304" pitchFamily="18" charset="0"/>
                <a:ea typeface="Times New Roman" panose="02020603050405020304" pitchFamily="18" charset="0"/>
              </a:rPr>
              <a:t>	Feature extraction refers to the process of transforming raw data into numerical features this will increases the accuracy of learned models by extracting features from the input data. In our project we used </a:t>
            </a:r>
            <a:r>
              <a:rPr lang="en-US" sz="1800" b="1" dirty="0">
                <a:effectLst/>
                <a:latin typeface="Times New Roman" panose="02020603050405020304" pitchFamily="18" charset="0"/>
                <a:ea typeface="Times New Roman" panose="02020603050405020304" pitchFamily="18" charset="0"/>
              </a:rPr>
              <a:t>One hot encoding</a:t>
            </a:r>
            <a:r>
              <a:rPr lang="en-US" sz="1800" dirty="0">
                <a:effectLst/>
                <a:latin typeface="Times New Roman" panose="02020603050405020304" pitchFamily="18" charset="0"/>
                <a:ea typeface="Times New Roman" panose="02020603050405020304" pitchFamily="18" charset="0"/>
              </a:rPr>
              <a:t> it is a process of converting categorical data variables so they can be provided to machine learning algorithms to improve predictions.</a:t>
            </a:r>
          </a:p>
          <a:p>
            <a:pPr algn="just"/>
            <a:endParaRPr lang="en-US" sz="1800" dirty="0">
              <a:effectLst/>
              <a:latin typeface="Times New Roman" panose="02020603050405020304" pitchFamily="18" charset="0"/>
              <a:ea typeface="Times New Roman" panose="02020603050405020304" pitchFamily="18" charset="0"/>
            </a:endParaRPr>
          </a:p>
          <a:p>
            <a:pPr>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Step 1: Start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Step 2: Identify the categorical variables in your dataset that you want to encode.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Step 3:  Create an empty dictionary to store the mapping of categories to binary vectors.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Step 4: Iterate over each categorical variable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lphaL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Extract the unique categories from the variable.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mj-lt"/>
              <a:buAutoNum type="alphaL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Iterate over the unique categories: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Step 6:5End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47125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7" name="Google Shape;117;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8" name="Google Shape;118;p16" descr="C:\Documents and Settings\ADMIN\Desktop\Courses Offered.jpg"/>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9" name="Google Shape;119;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20" name="Google Shape;120;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1" name="Google Shape;121;p16"/>
          <p:cNvSpPr txBox="1"/>
          <p:nvPr/>
        </p:nvSpPr>
        <p:spPr>
          <a:xfrm>
            <a:off x="1143000" y="198812"/>
            <a:ext cx="7470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600" dirty="0">
                <a:latin typeface="Calibri"/>
                <a:ea typeface="Calibri"/>
                <a:cs typeface="Calibri"/>
                <a:sym typeface="Calibri"/>
              </a:rPr>
              <a:t>MODULES</a:t>
            </a:r>
            <a:endParaRPr sz="3600" dirty="0">
              <a:latin typeface="Calibri"/>
              <a:ea typeface="Calibri"/>
              <a:cs typeface="Calibri"/>
              <a:sym typeface="Calibri"/>
            </a:endParaRPr>
          </a:p>
        </p:txBody>
      </p:sp>
      <p:sp>
        <p:nvSpPr>
          <p:cNvPr id="6" name="TextBox 5">
            <a:extLst>
              <a:ext uri="{FF2B5EF4-FFF2-40B4-BE49-F238E27FC236}">
                <a16:creationId xmlns:a16="http://schemas.microsoft.com/office/drawing/2014/main" id="{33A6C6E9-17AC-B74F-E477-9908CD752635}"/>
              </a:ext>
            </a:extLst>
          </p:cNvPr>
          <p:cNvSpPr txBox="1"/>
          <p:nvPr/>
        </p:nvSpPr>
        <p:spPr>
          <a:xfrm>
            <a:off x="1149774" y="1050276"/>
            <a:ext cx="7308425" cy="4031873"/>
          </a:xfrm>
          <a:prstGeom prst="rect">
            <a:avLst/>
          </a:prstGeom>
          <a:noFill/>
        </p:spPr>
        <p:txBody>
          <a:bodyPr wrap="square">
            <a:spAutoFit/>
          </a:bodyPr>
          <a:lstStyle/>
          <a:p>
            <a:pPr algn="just"/>
            <a:endParaRPr lang="en-US" sz="1800" dirty="0">
              <a:effectLst/>
              <a:latin typeface="Times New Roman" panose="02020603050405020304" pitchFamily="18" charset="0"/>
              <a:ea typeface="Times New Roman" panose="02020603050405020304" pitchFamily="18" charset="0"/>
            </a:endParaRPr>
          </a:p>
          <a:p>
            <a:pPr marL="514350" indent="-514350">
              <a:buAutoNum type="romanUcPeriod" startAt="5"/>
            </a:pPr>
            <a:r>
              <a:rPr lang="en-US" sz="2000" b="1" dirty="0">
                <a:latin typeface="Times New Roman" panose="02020603050405020304" pitchFamily="18" charset="0"/>
                <a:cs typeface="Times New Roman" panose="02020603050405020304" pitchFamily="18" charset="0"/>
              </a:rPr>
              <a:t>Classification:</a:t>
            </a:r>
          </a:p>
          <a:p>
            <a:endParaRPr lang="en-US" sz="2000" b="1" dirty="0">
              <a:latin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Classification is the process of predict the correct label of a given input data, there are different CNN methods for classification. Here we used transfer learning methods and it used</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pre-trained models as a starting point for solving new, related problems. </a:t>
            </a:r>
          </a:p>
          <a:p>
            <a:r>
              <a:rPr lang="en-US" sz="1800" dirty="0">
                <a:effectLst/>
                <a:latin typeface="Times New Roman" panose="02020603050405020304" pitchFamily="18" charset="0"/>
                <a:ea typeface="Times New Roman" panose="02020603050405020304" pitchFamily="18" charset="0"/>
              </a:rPr>
              <a:t>For our project we selected </a:t>
            </a:r>
            <a:r>
              <a:rPr lang="en-US" sz="1800" b="1" dirty="0">
                <a:effectLst/>
                <a:latin typeface="Times New Roman" panose="02020603050405020304" pitchFamily="18" charset="0"/>
                <a:ea typeface="Times New Roman" panose="02020603050405020304" pitchFamily="18" charset="0"/>
              </a:rPr>
              <a:t>InceptionV3</a:t>
            </a:r>
            <a:r>
              <a:rPr lang="en-US" sz="1800" dirty="0">
                <a:effectLst/>
                <a:latin typeface="Times New Roman" panose="02020603050405020304" pitchFamily="18" charset="0"/>
                <a:ea typeface="Times New Roman" panose="02020603050405020304" pitchFamily="18" charset="0"/>
              </a:rPr>
              <a:t> and </a:t>
            </a:r>
            <a:r>
              <a:rPr lang="en-US" sz="1800" b="1" dirty="0" err="1">
                <a:effectLst/>
                <a:latin typeface="Times New Roman" panose="02020603050405020304" pitchFamily="18" charset="0"/>
                <a:ea typeface="Times New Roman" panose="02020603050405020304" pitchFamily="18" charset="0"/>
              </a:rPr>
              <a:t>Xception</a:t>
            </a:r>
            <a:r>
              <a:rPr lang="en-US" sz="1800" dirty="0">
                <a:effectLst/>
                <a:latin typeface="Times New Roman" panose="02020603050405020304" pitchFamily="18" charset="0"/>
                <a:ea typeface="Times New Roman" panose="02020603050405020304" pitchFamily="18" charset="0"/>
              </a:rPr>
              <a:t> these are the </a:t>
            </a:r>
            <a:r>
              <a:rPr lang="en-US" sz="1800" dirty="0" err="1">
                <a:effectLst/>
                <a:latin typeface="Times New Roman" panose="02020603050405020304" pitchFamily="18" charset="0"/>
                <a:ea typeface="Times New Roman" panose="02020603050405020304" pitchFamily="18" charset="0"/>
              </a:rPr>
              <a:t>keras</a:t>
            </a:r>
            <a:r>
              <a:rPr lang="en-US" sz="1800" dirty="0">
                <a:effectLst/>
                <a:latin typeface="Times New Roman" panose="02020603050405020304" pitchFamily="18" charset="0"/>
                <a:ea typeface="Times New Roman" panose="02020603050405020304" pitchFamily="18" charset="0"/>
              </a:rPr>
              <a:t> application used to predict the correct outputs.  After preprocessing and  feature extraction we use inceptionV3 pre-trained models it fine-tunes a              model on a large dataset of corn leaf images, and then modifies the model to include additional layers such as pooling layers, fully connected layers and </a:t>
            </a:r>
            <a:r>
              <a:rPr lang="en-US" sz="1800" b="1" dirty="0" err="1">
                <a:effectLst/>
                <a:latin typeface="Times New Roman" panose="02020603050405020304" pitchFamily="18" charset="0"/>
                <a:ea typeface="Times New Roman" panose="02020603050405020304" pitchFamily="18" charset="0"/>
              </a:rPr>
              <a:t>softmax</a:t>
            </a:r>
            <a:r>
              <a:rPr lang="en-US" sz="1800" b="1" dirty="0">
                <a:effectLst/>
                <a:latin typeface="Times New Roman" panose="02020603050405020304" pitchFamily="18" charset="0"/>
                <a:ea typeface="Times New Roman" panose="02020603050405020304" pitchFamily="18" charset="0"/>
              </a:rPr>
              <a:t> layers</a:t>
            </a:r>
            <a:r>
              <a:rPr lang="en-US" sz="1800" dirty="0">
                <a:effectLst/>
                <a:latin typeface="Times New Roman" panose="02020603050405020304" pitchFamily="18" charset="0"/>
                <a:ea typeface="Times New Roman" panose="02020603050405020304" pitchFamily="18" charset="0"/>
              </a:rPr>
              <a:t> specific to the task of Identification of Corn Leaf Disease. </a:t>
            </a:r>
          </a:p>
          <a:p>
            <a:endParaRPr lang="en-US" sz="18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3623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7" name="Google Shape;117;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8" name="Google Shape;118;p16" descr="C:\Documents and Settings\ADMIN\Desktop\Courses Offered.jpg"/>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9" name="Google Shape;119;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20" name="Google Shape;120;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1" name="Google Shape;121;p16"/>
          <p:cNvSpPr txBox="1"/>
          <p:nvPr/>
        </p:nvSpPr>
        <p:spPr>
          <a:xfrm>
            <a:off x="1143000" y="198812"/>
            <a:ext cx="74709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b="1" dirty="0">
                <a:latin typeface="Calibri"/>
                <a:cs typeface="Calibri"/>
                <a:sym typeface="Calibri"/>
              </a:rPr>
              <a:t>System Testing</a:t>
            </a:r>
            <a:endParaRPr sz="4000" b="1" dirty="0">
              <a:latin typeface="Calibri"/>
              <a:cs typeface="Calibri"/>
              <a:sym typeface="Calibri"/>
            </a:endParaRPr>
          </a:p>
        </p:txBody>
      </p:sp>
      <p:sp>
        <p:nvSpPr>
          <p:cNvPr id="6" name="TextBox 5">
            <a:extLst>
              <a:ext uri="{FF2B5EF4-FFF2-40B4-BE49-F238E27FC236}">
                <a16:creationId xmlns:a16="http://schemas.microsoft.com/office/drawing/2014/main" id="{33A6C6E9-17AC-B74F-E477-9908CD752635}"/>
              </a:ext>
            </a:extLst>
          </p:cNvPr>
          <p:cNvSpPr txBox="1"/>
          <p:nvPr/>
        </p:nvSpPr>
        <p:spPr>
          <a:xfrm>
            <a:off x="1149774" y="1050276"/>
            <a:ext cx="7308425" cy="1292662"/>
          </a:xfrm>
          <a:prstGeom prst="rect">
            <a:avLst/>
          </a:prstGeom>
          <a:noFill/>
        </p:spPr>
        <p:txBody>
          <a:bodyPr wrap="square">
            <a:spAutoFit/>
          </a:bodyPr>
          <a:lstStyle/>
          <a:p>
            <a:pPr algn="just"/>
            <a:r>
              <a:rPr lang="en-US" sz="1800" dirty="0">
                <a:latin typeface="Times New Roman" panose="02020603050405020304" pitchFamily="18" charset="0"/>
              </a:rPr>
              <a:t>	System testing is a type of software testing that evaluates the overall functionality and performance of a complete and fully integrated software solution. It tests if the system meets the specified requirements and if it is suitable for delivery to the end-users. </a:t>
            </a:r>
            <a:r>
              <a:rPr lang="en-US" sz="2400" b="0" i="0" dirty="0">
                <a:solidFill>
                  <a:srgbClr val="FFFFFF"/>
                </a:solidFill>
                <a:effectLst/>
                <a:latin typeface="Nunito" panose="020B0604020202020204" pitchFamily="2" charset="0"/>
              </a:rPr>
              <a:t>the acceptance testing</a:t>
            </a:r>
            <a:endParaRPr lang="en-US" sz="1800" dirty="0">
              <a:latin typeface="Times New Roman" panose="02020603050405020304" pitchFamily="18" charset="0"/>
              <a:ea typeface="Times New Roman" panose="02020603050405020304" pitchFamily="18" charset="0"/>
            </a:endParaRPr>
          </a:p>
        </p:txBody>
      </p:sp>
      <p:graphicFrame>
        <p:nvGraphicFramePr>
          <p:cNvPr id="5" name="Table 6">
            <a:extLst>
              <a:ext uri="{FF2B5EF4-FFF2-40B4-BE49-F238E27FC236}">
                <a16:creationId xmlns:a16="http://schemas.microsoft.com/office/drawing/2014/main" id="{DF29B596-3304-1854-4DE2-A24E7C8E7B30}"/>
              </a:ext>
            </a:extLst>
          </p:cNvPr>
          <p:cNvGraphicFramePr>
            <a:graphicFrameLocks noGrp="1"/>
          </p:cNvGraphicFramePr>
          <p:nvPr>
            <p:extLst>
              <p:ext uri="{D42A27DB-BD31-4B8C-83A1-F6EECF244321}">
                <p14:modId xmlns:p14="http://schemas.microsoft.com/office/powerpoint/2010/main" val="3384903336"/>
              </p:ext>
            </p:extLst>
          </p:nvPr>
        </p:nvGraphicFramePr>
        <p:xfrm>
          <a:off x="1369594" y="2248075"/>
          <a:ext cx="7660107" cy="3868738"/>
        </p:xfrm>
        <a:graphic>
          <a:graphicData uri="http://schemas.openxmlformats.org/drawingml/2006/table">
            <a:tbl>
              <a:tblPr firstRow="1" bandRow="1">
                <a:tableStyleId>{5C22544A-7EE6-4342-B048-85BDC9FD1C3A}</a:tableStyleId>
              </a:tblPr>
              <a:tblGrid>
                <a:gridCol w="500059">
                  <a:extLst>
                    <a:ext uri="{9D8B030D-6E8A-4147-A177-3AD203B41FA5}">
                      <a16:colId xmlns:a16="http://schemas.microsoft.com/office/drawing/2014/main" val="3741337945"/>
                    </a:ext>
                  </a:extLst>
                </a:gridCol>
                <a:gridCol w="1156261">
                  <a:extLst>
                    <a:ext uri="{9D8B030D-6E8A-4147-A177-3AD203B41FA5}">
                      <a16:colId xmlns:a16="http://schemas.microsoft.com/office/drawing/2014/main" val="931108033"/>
                    </a:ext>
                  </a:extLst>
                </a:gridCol>
                <a:gridCol w="2777564">
                  <a:extLst>
                    <a:ext uri="{9D8B030D-6E8A-4147-A177-3AD203B41FA5}">
                      <a16:colId xmlns:a16="http://schemas.microsoft.com/office/drawing/2014/main" val="25180290"/>
                    </a:ext>
                  </a:extLst>
                </a:gridCol>
                <a:gridCol w="1179910">
                  <a:extLst>
                    <a:ext uri="{9D8B030D-6E8A-4147-A177-3AD203B41FA5}">
                      <a16:colId xmlns:a16="http://schemas.microsoft.com/office/drawing/2014/main" val="2482961207"/>
                    </a:ext>
                  </a:extLst>
                </a:gridCol>
                <a:gridCol w="2046313">
                  <a:extLst>
                    <a:ext uri="{9D8B030D-6E8A-4147-A177-3AD203B41FA5}">
                      <a16:colId xmlns:a16="http://schemas.microsoft.com/office/drawing/2014/main" val="2145949232"/>
                    </a:ext>
                  </a:extLst>
                </a:gridCol>
              </a:tblGrid>
              <a:tr h="476974">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Test Case No</a:t>
                      </a:r>
                    </a:p>
                  </a:txBody>
                  <a:tcPr marL="68580" marR="68580" marT="0" marB="0"/>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Test case </a:t>
                      </a:r>
                    </a:p>
                  </a:txBody>
                  <a:tcPr marL="68580" marR="68580" marT="0" marB="0"/>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Steps</a:t>
                      </a:r>
                    </a:p>
                  </a:txBody>
                  <a:tcPr marL="68580" marR="68580" marT="0" marB="0"/>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Expected Result</a:t>
                      </a:r>
                    </a:p>
                  </a:txBody>
                  <a:tcPr marL="68580" marR="68580" marT="0" marB="0"/>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Actual Output</a:t>
                      </a:r>
                    </a:p>
                  </a:txBody>
                  <a:tcPr marL="68580" marR="68580" marT="0" marB="0"/>
                </a:tc>
                <a:extLst>
                  <a:ext uri="{0D108BD9-81ED-4DB2-BD59-A6C34878D82A}">
                    <a16:rowId xmlns:a16="http://schemas.microsoft.com/office/drawing/2014/main" val="2222114764"/>
                  </a:ext>
                </a:extLst>
              </a:tr>
              <a:tr h="1606576">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Launch a web browser.</a:t>
                      </a:r>
                    </a:p>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marL="342900" marR="0" lvl="0" indent="-342900">
                        <a:lnSpc>
                          <a:spcPct val="107000"/>
                        </a:lnSpc>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Enter the URL of the website in the browser's address bar.</a:t>
                      </a:r>
                    </a:p>
                    <a:p>
                      <a:pPr marL="342900" marR="0" lvl="0" indent="-342900">
                        <a:lnSpc>
                          <a:spcPct val="107000"/>
                        </a:lnSpc>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Press the Enter key or click the "Go" button.</a:t>
                      </a:r>
                    </a:p>
                    <a:p>
                      <a:pPr marL="342900" marR="0" lvl="0" indent="-342900">
                        <a:lnSpc>
                          <a:spcPct val="107000"/>
                        </a:lnSpc>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Wait for the website to load.</a:t>
                      </a:r>
                    </a:p>
                    <a:p>
                      <a:pPr marL="342900" marR="0" lvl="0" indent="-342900">
                        <a:lnSpc>
                          <a:spcPct val="107000"/>
                        </a:lnSpc>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Verify that the website's home page is displayed.</a:t>
                      </a:r>
                    </a:p>
                    <a:p>
                      <a:pPr marL="342900" marR="0" lvl="0" indent="-342900">
                        <a:lnSpc>
                          <a:spcPct val="107000"/>
                        </a:lnSpc>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Check for any error messages or alerts displayed on the website.</a:t>
                      </a:r>
                    </a:p>
                    <a:p>
                      <a:pPr marL="45720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Verify Index page is displaying properly.</a:t>
                      </a:r>
                    </a:p>
                  </a:txBody>
                  <a:tcPr marL="68580" marR="68580" marT="0" marB="0"/>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Index page is displaying properly.</a:t>
                      </a:r>
                    </a:p>
                  </a:txBody>
                  <a:tcPr marL="68580" marR="68580" marT="0" marB="0"/>
                </a:tc>
                <a:extLst>
                  <a:ext uri="{0D108BD9-81ED-4DB2-BD59-A6C34878D82A}">
                    <a16:rowId xmlns:a16="http://schemas.microsoft.com/office/drawing/2014/main" val="3087042347"/>
                  </a:ext>
                </a:extLst>
              </a:tr>
              <a:tr h="1122461">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2. </a:t>
                      </a:r>
                    </a:p>
                  </a:txBody>
                  <a:tcPr marL="68580" marR="68580" marT="0" marB="0"/>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Verify that the website content and images are loading correctly</a:t>
                      </a:r>
                    </a:p>
                  </a:txBody>
                  <a:tcPr marL="68580" marR="68580" marT="0" marB="0"/>
                </a:tc>
                <a:tc>
                  <a:txBody>
                    <a:bodyPr/>
                    <a:lstStyle/>
                    <a:p>
                      <a:pPr marL="342900" marR="0" lvl="0" indent="-342900">
                        <a:lnSpc>
                          <a:spcPct val="107000"/>
                        </a:lnSpc>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Enter the URL of the website in the browser's address bar.</a:t>
                      </a:r>
                    </a:p>
                    <a:p>
                      <a:pPr marL="342900" marR="0" lvl="0" indent="-342900">
                        <a:lnSpc>
                          <a:spcPct val="107000"/>
                        </a:lnSpc>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Press the Enter key or click the "Go" button.</a:t>
                      </a:r>
                    </a:p>
                    <a:p>
                      <a:pPr marL="342900" marR="0" lvl="0" indent="-342900">
                        <a:lnSpc>
                          <a:spcPct val="107000"/>
                        </a:lnSpc>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Wait for the website to load.</a:t>
                      </a:r>
                    </a:p>
                    <a:p>
                      <a:pPr marL="45720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Verify that the website's home page is displayed, and images are displayed correctly.</a:t>
                      </a:r>
                    </a:p>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Website's home page is displayed, and images are displayed correctly.</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extLst>
                  <a:ext uri="{0D108BD9-81ED-4DB2-BD59-A6C34878D82A}">
                    <a16:rowId xmlns:a16="http://schemas.microsoft.com/office/drawing/2014/main" val="1929784526"/>
                  </a:ext>
                </a:extLst>
              </a:tr>
              <a:tr h="274189">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75936541"/>
                  </a:ext>
                </a:extLst>
              </a:tr>
            </a:tbl>
          </a:graphicData>
        </a:graphic>
      </p:graphicFrame>
    </p:spTree>
    <p:extLst>
      <p:ext uri="{BB962C8B-B14F-4D97-AF65-F5344CB8AC3E}">
        <p14:creationId xmlns:p14="http://schemas.microsoft.com/office/powerpoint/2010/main" val="358705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7" name="Google Shape;117;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8" name="Google Shape;118;p16" descr="C:\Documents and Settings\ADMIN\Desktop\Courses Offered.jpg"/>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9" name="Google Shape;119;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20" name="Google Shape;120;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1" name="Google Shape;121;p16"/>
          <p:cNvSpPr txBox="1"/>
          <p:nvPr/>
        </p:nvSpPr>
        <p:spPr>
          <a:xfrm>
            <a:off x="1143000" y="198812"/>
            <a:ext cx="74709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b="1" dirty="0">
                <a:latin typeface="Calibri"/>
                <a:cs typeface="Calibri"/>
                <a:sym typeface="Calibri"/>
              </a:rPr>
              <a:t>System Testing</a:t>
            </a:r>
            <a:endParaRPr sz="4000" b="1" dirty="0">
              <a:latin typeface="Calibri"/>
              <a:cs typeface="Calibri"/>
              <a:sym typeface="Calibri"/>
            </a:endParaRPr>
          </a:p>
        </p:txBody>
      </p:sp>
      <p:sp>
        <p:nvSpPr>
          <p:cNvPr id="6" name="TextBox 5">
            <a:extLst>
              <a:ext uri="{FF2B5EF4-FFF2-40B4-BE49-F238E27FC236}">
                <a16:creationId xmlns:a16="http://schemas.microsoft.com/office/drawing/2014/main" id="{33A6C6E9-17AC-B74F-E477-9908CD752635}"/>
              </a:ext>
            </a:extLst>
          </p:cNvPr>
          <p:cNvSpPr txBox="1"/>
          <p:nvPr/>
        </p:nvSpPr>
        <p:spPr>
          <a:xfrm>
            <a:off x="1149774" y="1050276"/>
            <a:ext cx="7308425" cy="369332"/>
          </a:xfrm>
          <a:prstGeom prst="rect">
            <a:avLst/>
          </a:prstGeom>
          <a:noFill/>
        </p:spPr>
        <p:txBody>
          <a:bodyPr wrap="square">
            <a:spAutoFit/>
          </a:bodyPr>
          <a:lstStyle/>
          <a:p>
            <a:pPr algn="just"/>
            <a:r>
              <a:rPr lang="en-US" sz="1800" dirty="0">
                <a:latin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29407D0A-939E-2E7F-85C1-D911F68ECFC7}"/>
              </a:ext>
            </a:extLst>
          </p:cNvPr>
          <p:cNvGraphicFramePr>
            <a:graphicFrameLocks noGrp="1"/>
          </p:cNvGraphicFramePr>
          <p:nvPr>
            <p:extLst>
              <p:ext uri="{D42A27DB-BD31-4B8C-83A1-F6EECF244321}">
                <p14:modId xmlns:p14="http://schemas.microsoft.com/office/powerpoint/2010/main" val="1703636579"/>
              </p:ext>
            </p:extLst>
          </p:nvPr>
        </p:nvGraphicFramePr>
        <p:xfrm>
          <a:off x="2752726" y="2900013"/>
          <a:ext cx="3314699" cy="864649"/>
        </p:xfrm>
        <a:graphic>
          <a:graphicData uri="http://schemas.openxmlformats.org/drawingml/2006/table">
            <a:tbl>
              <a:tblPr firstRow="1" firstCol="1" bandRow="1">
                <a:tableStyleId>{5C22544A-7EE6-4342-B048-85BDC9FD1C3A}</a:tableStyleId>
              </a:tblPr>
              <a:tblGrid>
                <a:gridCol w="206305">
                  <a:extLst>
                    <a:ext uri="{9D8B030D-6E8A-4147-A177-3AD203B41FA5}">
                      <a16:colId xmlns:a16="http://schemas.microsoft.com/office/drawing/2014/main" val="2256277972"/>
                    </a:ext>
                  </a:extLst>
                </a:gridCol>
                <a:gridCol w="641273">
                  <a:extLst>
                    <a:ext uri="{9D8B030D-6E8A-4147-A177-3AD203B41FA5}">
                      <a16:colId xmlns:a16="http://schemas.microsoft.com/office/drawing/2014/main" val="563514176"/>
                    </a:ext>
                  </a:extLst>
                </a:gridCol>
                <a:gridCol w="1314610">
                  <a:extLst>
                    <a:ext uri="{9D8B030D-6E8A-4147-A177-3AD203B41FA5}">
                      <a16:colId xmlns:a16="http://schemas.microsoft.com/office/drawing/2014/main" val="1156966401"/>
                    </a:ext>
                  </a:extLst>
                </a:gridCol>
                <a:gridCol w="580353">
                  <a:extLst>
                    <a:ext uri="{9D8B030D-6E8A-4147-A177-3AD203B41FA5}">
                      <a16:colId xmlns:a16="http://schemas.microsoft.com/office/drawing/2014/main" val="1310192905"/>
                    </a:ext>
                  </a:extLst>
                </a:gridCol>
                <a:gridCol w="572158">
                  <a:extLst>
                    <a:ext uri="{9D8B030D-6E8A-4147-A177-3AD203B41FA5}">
                      <a16:colId xmlns:a16="http://schemas.microsoft.com/office/drawing/2014/main" val="382906047"/>
                    </a:ext>
                  </a:extLst>
                </a:gridCol>
              </a:tblGrid>
              <a:tr h="55064">
                <a:tc>
                  <a:txBody>
                    <a:bodyPr/>
                    <a:lstStyle/>
                    <a:p>
                      <a:pPr marL="0" marR="0">
                        <a:lnSpc>
                          <a:spcPct val="107000"/>
                        </a:lnSpc>
                        <a:spcBef>
                          <a:spcPts val="0"/>
                        </a:spcBef>
                        <a:spcAft>
                          <a:spcPts val="0"/>
                        </a:spcAft>
                      </a:pP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extLst>
                  <a:ext uri="{0D108BD9-81ED-4DB2-BD59-A6C34878D82A}">
                    <a16:rowId xmlns:a16="http://schemas.microsoft.com/office/drawing/2014/main" val="368225069"/>
                  </a:ext>
                </a:extLst>
              </a:tr>
              <a:tr h="186711">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342900" marR="0" lvl="0" indent="-342900">
                        <a:lnSpc>
                          <a:spcPct val="107000"/>
                        </a:lnSpc>
                        <a:spcBef>
                          <a:spcPts val="0"/>
                        </a:spcBef>
                        <a:spcAft>
                          <a:spcPts val="0"/>
                        </a:spcAft>
                        <a:buFont typeface="+mj-lt"/>
                        <a:buAutoNum type="arabicPeriod"/>
                      </a:pP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extLst>
                  <a:ext uri="{0D108BD9-81ED-4DB2-BD59-A6C34878D82A}">
                    <a16:rowId xmlns:a16="http://schemas.microsoft.com/office/drawing/2014/main" val="3414350418"/>
                  </a:ext>
                </a:extLst>
              </a:tr>
              <a:tr h="0">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342900" marR="0" lvl="0" indent="-342900">
                        <a:lnSpc>
                          <a:spcPct val="107000"/>
                        </a:lnSpc>
                        <a:spcBef>
                          <a:spcPts val="0"/>
                        </a:spcBef>
                        <a:spcAft>
                          <a:spcPts val="0"/>
                        </a:spcAft>
                        <a:buFont typeface="+mj-lt"/>
                        <a:buAutoNum type="arabicPeriod"/>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extLst>
                  <a:ext uri="{0D108BD9-81ED-4DB2-BD59-A6C34878D82A}">
                    <a16:rowId xmlns:a16="http://schemas.microsoft.com/office/drawing/2014/main" val="3310852409"/>
                  </a:ext>
                </a:extLst>
              </a:tr>
              <a:tr h="108836">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342900" marR="0" lvl="0" indent="-342900">
                        <a:lnSpc>
                          <a:spcPct val="107000"/>
                        </a:lnSpc>
                        <a:spcBef>
                          <a:spcPts val="0"/>
                        </a:spcBef>
                        <a:spcAft>
                          <a:spcPts val="0"/>
                        </a:spcAft>
                        <a:buFont typeface="+mj-lt"/>
                        <a:buAutoNum type="arabicPeriod"/>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extLst>
                  <a:ext uri="{0D108BD9-81ED-4DB2-BD59-A6C34878D82A}">
                    <a16:rowId xmlns:a16="http://schemas.microsoft.com/office/drawing/2014/main" val="3113636890"/>
                  </a:ext>
                </a:extLst>
              </a:tr>
              <a:tr h="101422">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342900" marR="0" lvl="0" indent="-342900">
                        <a:lnSpc>
                          <a:spcPct val="107000"/>
                        </a:lnSpc>
                        <a:spcBef>
                          <a:spcPts val="0"/>
                        </a:spcBef>
                        <a:spcAft>
                          <a:spcPts val="0"/>
                        </a:spcAft>
                        <a:buFont typeface="+mj-lt"/>
                        <a:buAutoNum type="arabicPeriod"/>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extLst>
                  <a:ext uri="{0D108BD9-81ED-4DB2-BD59-A6C34878D82A}">
                    <a16:rowId xmlns:a16="http://schemas.microsoft.com/office/drawing/2014/main" val="1308415806"/>
                  </a:ext>
                </a:extLst>
              </a:tr>
              <a:tr h="0">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extLst>
                  <a:ext uri="{0D108BD9-81ED-4DB2-BD59-A6C34878D82A}">
                    <a16:rowId xmlns:a16="http://schemas.microsoft.com/office/drawing/2014/main" val="3353716455"/>
                  </a:ext>
                </a:extLst>
              </a:tr>
              <a:tr h="0">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extLst>
                  <a:ext uri="{0D108BD9-81ED-4DB2-BD59-A6C34878D82A}">
                    <a16:rowId xmlns:a16="http://schemas.microsoft.com/office/drawing/2014/main" val="4210381037"/>
                  </a:ext>
                </a:extLst>
              </a:tr>
              <a:tr h="0">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tc>
                  <a:txBody>
                    <a:bodyPr/>
                    <a:lstStyle/>
                    <a:p>
                      <a:pPr marL="0" marR="0">
                        <a:lnSpc>
                          <a:spcPct val="107000"/>
                        </a:lnSpc>
                        <a:spcBef>
                          <a:spcPts val="0"/>
                        </a:spcBef>
                        <a:spcAft>
                          <a:spcPts val="0"/>
                        </a:spcAft>
                      </a:pP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676" marR="38676" marT="0" marB="0"/>
                </a:tc>
                <a:extLst>
                  <a:ext uri="{0D108BD9-81ED-4DB2-BD59-A6C34878D82A}">
                    <a16:rowId xmlns:a16="http://schemas.microsoft.com/office/drawing/2014/main" val="4120900044"/>
                  </a:ext>
                </a:extLst>
              </a:tr>
            </a:tbl>
          </a:graphicData>
        </a:graphic>
      </p:graphicFrame>
      <p:graphicFrame>
        <p:nvGraphicFramePr>
          <p:cNvPr id="3" name="Table 2">
            <a:extLst>
              <a:ext uri="{FF2B5EF4-FFF2-40B4-BE49-F238E27FC236}">
                <a16:creationId xmlns:a16="http://schemas.microsoft.com/office/drawing/2014/main" id="{8F7DEB4F-453B-4255-E349-4EF1CCAA8AF2}"/>
              </a:ext>
            </a:extLst>
          </p:cNvPr>
          <p:cNvGraphicFramePr>
            <a:graphicFrameLocks noGrp="1"/>
          </p:cNvGraphicFramePr>
          <p:nvPr>
            <p:extLst>
              <p:ext uri="{D42A27DB-BD31-4B8C-83A1-F6EECF244321}">
                <p14:modId xmlns:p14="http://schemas.microsoft.com/office/powerpoint/2010/main" val="2488433143"/>
              </p:ext>
            </p:extLst>
          </p:nvPr>
        </p:nvGraphicFramePr>
        <p:xfrm>
          <a:off x="1142999" y="1405038"/>
          <a:ext cx="7470899" cy="3852700"/>
        </p:xfrm>
        <a:graphic>
          <a:graphicData uri="http://schemas.openxmlformats.org/drawingml/2006/table">
            <a:tbl>
              <a:tblPr firstRow="1" firstCol="1" bandRow="1">
                <a:tableStyleId>{5C22544A-7EE6-4342-B048-85BDC9FD1C3A}</a:tableStyleId>
              </a:tblPr>
              <a:tblGrid>
                <a:gridCol w="499392">
                  <a:extLst>
                    <a:ext uri="{9D8B030D-6E8A-4147-A177-3AD203B41FA5}">
                      <a16:colId xmlns:a16="http://schemas.microsoft.com/office/drawing/2014/main" val="577013244"/>
                    </a:ext>
                  </a:extLst>
                </a:gridCol>
                <a:gridCol w="1438248">
                  <a:extLst>
                    <a:ext uri="{9D8B030D-6E8A-4147-A177-3AD203B41FA5}">
                      <a16:colId xmlns:a16="http://schemas.microsoft.com/office/drawing/2014/main" val="1330356120"/>
                    </a:ext>
                  </a:extLst>
                </a:gridCol>
                <a:gridCol w="2948408">
                  <a:extLst>
                    <a:ext uri="{9D8B030D-6E8A-4147-A177-3AD203B41FA5}">
                      <a16:colId xmlns:a16="http://schemas.microsoft.com/office/drawing/2014/main" val="3119787424"/>
                    </a:ext>
                  </a:extLst>
                </a:gridCol>
                <a:gridCol w="1301614">
                  <a:extLst>
                    <a:ext uri="{9D8B030D-6E8A-4147-A177-3AD203B41FA5}">
                      <a16:colId xmlns:a16="http://schemas.microsoft.com/office/drawing/2014/main" val="2914145541"/>
                    </a:ext>
                  </a:extLst>
                </a:gridCol>
                <a:gridCol w="1283237">
                  <a:extLst>
                    <a:ext uri="{9D8B030D-6E8A-4147-A177-3AD203B41FA5}">
                      <a16:colId xmlns:a16="http://schemas.microsoft.com/office/drawing/2014/main" val="582726180"/>
                    </a:ext>
                  </a:extLst>
                </a:gridCol>
              </a:tblGrid>
              <a:tr h="2013940">
                <a:tc>
                  <a:txBody>
                    <a:bodyPr/>
                    <a:lstStyle/>
                    <a:p>
                      <a:pPr marL="0" marR="0">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Verify model is producing correct output using valid image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mj-lt"/>
                        <a:buAutoNum type="arabicPeriod"/>
                      </a:pPr>
                      <a:r>
                        <a:rPr lang="en-US" sz="1100">
                          <a:effectLst/>
                        </a:rPr>
                        <a:t>Enter the URL of the website in the browser's address bar.</a:t>
                      </a:r>
                    </a:p>
                    <a:p>
                      <a:pPr marL="342900" marR="0" lvl="0" indent="-342900">
                        <a:lnSpc>
                          <a:spcPct val="107000"/>
                        </a:lnSpc>
                        <a:spcBef>
                          <a:spcPts val="0"/>
                        </a:spcBef>
                        <a:spcAft>
                          <a:spcPts val="0"/>
                        </a:spcAft>
                        <a:buFont typeface="+mj-lt"/>
                        <a:buAutoNum type="arabicPeriod"/>
                      </a:pPr>
                      <a:r>
                        <a:rPr lang="en-US" sz="1200">
                          <a:effectLst/>
                        </a:rPr>
                        <a:t>Press the Enter key or click the "Go" button.</a:t>
                      </a:r>
                      <a:endParaRPr lang="en-US" sz="1100">
                        <a:effectLst/>
                      </a:endParaRPr>
                    </a:p>
                    <a:p>
                      <a:pPr marL="342900" marR="0" lvl="0" indent="-342900">
                        <a:lnSpc>
                          <a:spcPct val="107000"/>
                        </a:lnSpc>
                        <a:spcBef>
                          <a:spcPts val="0"/>
                        </a:spcBef>
                        <a:spcAft>
                          <a:spcPts val="0"/>
                        </a:spcAft>
                        <a:buFont typeface="+mj-lt"/>
                        <a:buAutoNum type="arabicPeriod"/>
                      </a:pPr>
                      <a:r>
                        <a:rPr lang="en-US" sz="1200">
                          <a:effectLst/>
                        </a:rPr>
                        <a:t>Enter prediction page.</a:t>
                      </a:r>
                      <a:endParaRPr lang="en-US" sz="1100">
                        <a:effectLst/>
                      </a:endParaRPr>
                    </a:p>
                    <a:p>
                      <a:pPr marL="342900" marR="0" lvl="0" indent="-342900">
                        <a:lnSpc>
                          <a:spcPct val="107000"/>
                        </a:lnSpc>
                        <a:spcBef>
                          <a:spcPts val="0"/>
                        </a:spcBef>
                        <a:spcAft>
                          <a:spcPts val="0"/>
                        </a:spcAft>
                        <a:buFont typeface="+mj-lt"/>
                        <a:buAutoNum type="arabicPeriod"/>
                      </a:pPr>
                      <a:r>
                        <a:rPr lang="en-US" sz="1200">
                          <a:effectLst/>
                        </a:rPr>
                        <a:t>Input a file and click on submit.</a:t>
                      </a:r>
                      <a:endParaRPr lang="en-US" sz="1100">
                        <a:effectLst/>
                      </a:endParaRP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Verify that the model predicting proper output.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Model predict correct disease.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3148296"/>
                  </a:ext>
                </a:extLst>
              </a:tr>
              <a:tr h="1838760">
                <a:tc>
                  <a:txBody>
                    <a:bodyPr/>
                    <a:lstStyle/>
                    <a:p>
                      <a:pPr marL="0" marR="0">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Verify that camera is working in capture image 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mj-lt"/>
                        <a:buAutoNum type="arabicPeriod"/>
                      </a:pPr>
                      <a:r>
                        <a:rPr lang="en-US" sz="1200">
                          <a:effectLst/>
                        </a:rPr>
                        <a:t>Enter the URL of the website in the browser's address bar.</a:t>
                      </a:r>
                      <a:endParaRPr lang="en-US" sz="1100">
                        <a:effectLst/>
                      </a:endParaRPr>
                    </a:p>
                    <a:p>
                      <a:pPr marL="342900" marR="0" lvl="0" indent="-342900">
                        <a:lnSpc>
                          <a:spcPct val="107000"/>
                        </a:lnSpc>
                        <a:spcBef>
                          <a:spcPts val="0"/>
                        </a:spcBef>
                        <a:spcAft>
                          <a:spcPts val="0"/>
                        </a:spcAft>
                        <a:buFont typeface="+mj-lt"/>
                        <a:buAutoNum type="arabicPeriod"/>
                      </a:pPr>
                      <a:r>
                        <a:rPr lang="en-US" sz="1200">
                          <a:effectLst/>
                        </a:rPr>
                        <a:t>Press the Enter key or click the "Go" button.</a:t>
                      </a:r>
                      <a:endParaRPr lang="en-US" sz="1100">
                        <a:effectLst/>
                      </a:endParaRPr>
                    </a:p>
                    <a:p>
                      <a:pPr marL="342900" marR="0" lvl="0" indent="-342900">
                        <a:lnSpc>
                          <a:spcPct val="107000"/>
                        </a:lnSpc>
                        <a:spcBef>
                          <a:spcPts val="0"/>
                        </a:spcBef>
                        <a:spcAft>
                          <a:spcPts val="0"/>
                        </a:spcAft>
                        <a:buFont typeface="+mj-lt"/>
                        <a:buAutoNum type="arabicPeriod"/>
                      </a:pPr>
                      <a:r>
                        <a:rPr lang="en-US" sz="1200">
                          <a:effectLst/>
                        </a:rPr>
                        <a:t>Enter prediction using camera page.</a:t>
                      </a:r>
                      <a:endParaRPr lang="en-US" sz="1100">
                        <a:effectLst/>
                      </a:endParaRPr>
                    </a:p>
                    <a:p>
                      <a:pPr marL="45720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Verify that displaying the captured image.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Camera is working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4715795"/>
                  </a:ext>
                </a:extLst>
              </a:tr>
            </a:tbl>
          </a:graphicData>
        </a:graphic>
      </p:graphicFrame>
    </p:spTree>
    <p:extLst>
      <p:ext uri="{BB962C8B-B14F-4D97-AF65-F5344CB8AC3E}">
        <p14:creationId xmlns:p14="http://schemas.microsoft.com/office/powerpoint/2010/main" val="222466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28" name="Google Shape;128;p17"/>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29" name="Google Shape;129;p17" descr="C:\Documents and Settings\ADMIN\Desktop\Courses Offered.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130" name="Google Shape;130;p17"/>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31" name="Google Shape;131;p17"/>
          <p:cNvSpPr txBox="1"/>
          <p:nvPr/>
        </p:nvSpPr>
        <p:spPr>
          <a:xfrm>
            <a:off x="1143000" y="231904"/>
            <a:ext cx="7566900" cy="113874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dirty="0">
                <a:latin typeface="Calibri"/>
                <a:cs typeface="Calibri"/>
              </a:rPr>
              <a:t>Screenshots</a:t>
            </a:r>
            <a:endParaRPr sz="4000" b="1" dirty="0">
              <a:latin typeface="Calibri"/>
              <a:cs typeface="Calibri"/>
              <a:sym typeface="Calibri"/>
            </a:endParaRPr>
          </a:p>
          <a:p>
            <a:pPr marL="0" lvl="0" indent="0" algn="l" rtl="0">
              <a:spcBef>
                <a:spcPts val="0"/>
              </a:spcBef>
              <a:spcAft>
                <a:spcPts val="0"/>
              </a:spcAft>
              <a:buNone/>
            </a:pPr>
            <a:r>
              <a:rPr lang="en-IN" sz="2200" dirty="0">
                <a:latin typeface="Calibri"/>
                <a:ea typeface="Calibri"/>
                <a:cs typeface="Calibri"/>
                <a:sym typeface="Calibri"/>
              </a:rPr>
              <a:t>The dataset consists of  healthy and unhealthy corn leaf images.</a:t>
            </a:r>
            <a:endParaRPr sz="2200" dirty="0">
              <a:latin typeface="Calibri"/>
              <a:ea typeface="Calibri"/>
              <a:cs typeface="Calibri"/>
              <a:sym typeface="Calibri"/>
            </a:endParaRPr>
          </a:p>
        </p:txBody>
      </p:sp>
      <p:pic>
        <p:nvPicPr>
          <p:cNvPr id="3" name="Picture 2">
            <a:extLst>
              <a:ext uri="{FF2B5EF4-FFF2-40B4-BE49-F238E27FC236}">
                <a16:creationId xmlns:a16="http://schemas.microsoft.com/office/drawing/2014/main" id="{868168EC-866D-CA10-2231-87E28F5AD49B}"/>
              </a:ext>
            </a:extLst>
          </p:cNvPr>
          <p:cNvPicPr>
            <a:picLocks noChangeAspect="1"/>
          </p:cNvPicPr>
          <p:nvPr/>
        </p:nvPicPr>
        <p:blipFill>
          <a:blip r:embed="rId4"/>
          <a:stretch>
            <a:fillRect/>
          </a:stretch>
        </p:blipFill>
        <p:spPr>
          <a:xfrm>
            <a:off x="1361809" y="1410368"/>
            <a:ext cx="2878980" cy="1988415"/>
          </a:xfrm>
          <a:prstGeom prst="rect">
            <a:avLst/>
          </a:prstGeom>
        </p:spPr>
      </p:pic>
      <p:sp>
        <p:nvSpPr>
          <p:cNvPr id="4" name="TextBox 3">
            <a:extLst>
              <a:ext uri="{FF2B5EF4-FFF2-40B4-BE49-F238E27FC236}">
                <a16:creationId xmlns:a16="http://schemas.microsoft.com/office/drawing/2014/main" id="{60AD38D2-D319-ACE9-2F1B-7CD1EAECDD18}"/>
              </a:ext>
            </a:extLst>
          </p:cNvPr>
          <p:cNvSpPr txBox="1"/>
          <p:nvPr/>
        </p:nvSpPr>
        <p:spPr>
          <a:xfrm>
            <a:off x="2153736" y="3403720"/>
            <a:ext cx="1130438" cy="307777"/>
          </a:xfrm>
          <a:prstGeom prst="rect">
            <a:avLst/>
          </a:prstGeom>
          <a:noFill/>
        </p:spPr>
        <p:txBody>
          <a:bodyPr wrap="none" rtlCol="0">
            <a:spAutoFit/>
          </a:bodyPr>
          <a:lstStyle/>
          <a:p>
            <a:r>
              <a:rPr lang="en-IN" dirty="0"/>
              <a:t>Healthy leaf</a:t>
            </a:r>
          </a:p>
        </p:txBody>
      </p:sp>
      <p:pic>
        <p:nvPicPr>
          <p:cNvPr id="6" name="Picture 5">
            <a:extLst>
              <a:ext uri="{FF2B5EF4-FFF2-40B4-BE49-F238E27FC236}">
                <a16:creationId xmlns:a16="http://schemas.microsoft.com/office/drawing/2014/main" id="{72CFCA0A-5D6E-7635-5BB2-CB89EE621786}"/>
              </a:ext>
            </a:extLst>
          </p:cNvPr>
          <p:cNvPicPr>
            <a:picLocks noChangeAspect="1"/>
          </p:cNvPicPr>
          <p:nvPr/>
        </p:nvPicPr>
        <p:blipFill>
          <a:blip r:embed="rId5"/>
          <a:stretch>
            <a:fillRect/>
          </a:stretch>
        </p:blipFill>
        <p:spPr>
          <a:xfrm>
            <a:off x="5410200" y="1415305"/>
            <a:ext cx="2738713" cy="1988415"/>
          </a:xfrm>
          <a:prstGeom prst="rect">
            <a:avLst/>
          </a:prstGeom>
        </p:spPr>
      </p:pic>
      <p:sp>
        <p:nvSpPr>
          <p:cNvPr id="7" name="TextBox 6">
            <a:extLst>
              <a:ext uri="{FF2B5EF4-FFF2-40B4-BE49-F238E27FC236}">
                <a16:creationId xmlns:a16="http://schemas.microsoft.com/office/drawing/2014/main" id="{9B7D8431-2E14-293F-73F5-05E1A32DFA83}"/>
              </a:ext>
            </a:extLst>
          </p:cNvPr>
          <p:cNvSpPr txBox="1"/>
          <p:nvPr/>
        </p:nvSpPr>
        <p:spPr>
          <a:xfrm>
            <a:off x="6045220" y="3409346"/>
            <a:ext cx="1468672" cy="307777"/>
          </a:xfrm>
          <a:prstGeom prst="rect">
            <a:avLst/>
          </a:prstGeom>
          <a:noFill/>
        </p:spPr>
        <p:txBody>
          <a:bodyPr wrap="none" rtlCol="0">
            <a:spAutoFit/>
          </a:bodyPr>
          <a:lstStyle/>
          <a:p>
            <a:r>
              <a:rPr lang="en-IN" dirty="0"/>
              <a:t>Corn Leaf Blight</a:t>
            </a:r>
          </a:p>
        </p:txBody>
      </p:sp>
      <p:pic>
        <p:nvPicPr>
          <p:cNvPr id="9" name="Picture 8">
            <a:extLst>
              <a:ext uri="{FF2B5EF4-FFF2-40B4-BE49-F238E27FC236}">
                <a16:creationId xmlns:a16="http://schemas.microsoft.com/office/drawing/2014/main" id="{8EBD34D3-C84C-6FAB-7710-CFBFDE25ED26}"/>
              </a:ext>
            </a:extLst>
          </p:cNvPr>
          <p:cNvPicPr>
            <a:picLocks noChangeAspect="1"/>
          </p:cNvPicPr>
          <p:nvPr/>
        </p:nvPicPr>
        <p:blipFill>
          <a:blip r:embed="rId6"/>
          <a:stretch>
            <a:fillRect/>
          </a:stretch>
        </p:blipFill>
        <p:spPr>
          <a:xfrm>
            <a:off x="1361809" y="3775779"/>
            <a:ext cx="2878980" cy="1786509"/>
          </a:xfrm>
          <a:prstGeom prst="rect">
            <a:avLst/>
          </a:prstGeom>
        </p:spPr>
      </p:pic>
      <p:sp>
        <p:nvSpPr>
          <p:cNvPr id="10" name="TextBox 9">
            <a:extLst>
              <a:ext uri="{FF2B5EF4-FFF2-40B4-BE49-F238E27FC236}">
                <a16:creationId xmlns:a16="http://schemas.microsoft.com/office/drawing/2014/main" id="{EF20084F-FBF5-7E99-9169-FE16A2F026CC}"/>
              </a:ext>
            </a:extLst>
          </p:cNvPr>
          <p:cNvSpPr txBox="1"/>
          <p:nvPr/>
        </p:nvSpPr>
        <p:spPr>
          <a:xfrm>
            <a:off x="1954964" y="5562288"/>
            <a:ext cx="1329210" cy="307777"/>
          </a:xfrm>
          <a:prstGeom prst="rect">
            <a:avLst/>
          </a:prstGeom>
          <a:noFill/>
        </p:spPr>
        <p:txBody>
          <a:bodyPr wrap="none" rtlCol="0">
            <a:spAutoFit/>
          </a:bodyPr>
          <a:lstStyle/>
          <a:p>
            <a:r>
              <a:rPr lang="en-IN" dirty="0"/>
              <a:t>Common Rust</a:t>
            </a:r>
          </a:p>
        </p:txBody>
      </p:sp>
      <p:pic>
        <p:nvPicPr>
          <p:cNvPr id="12" name="Picture 11">
            <a:extLst>
              <a:ext uri="{FF2B5EF4-FFF2-40B4-BE49-F238E27FC236}">
                <a16:creationId xmlns:a16="http://schemas.microsoft.com/office/drawing/2014/main" id="{FAF35B7B-C52B-F310-2AC9-612357B9D6C3}"/>
              </a:ext>
            </a:extLst>
          </p:cNvPr>
          <p:cNvPicPr>
            <a:picLocks noChangeAspect="1"/>
          </p:cNvPicPr>
          <p:nvPr/>
        </p:nvPicPr>
        <p:blipFill>
          <a:blip r:embed="rId7"/>
          <a:stretch>
            <a:fillRect/>
          </a:stretch>
        </p:blipFill>
        <p:spPr>
          <a:xfrm>
            <a:off x="5410200" y="3739392"/>
            <a:ext cx="2738713" cy="1797646"/>
          </a:xfrm>
          <a:prstGeom prst="rect">
            <a:avLst/>
          </a:prstGeom>
        </p:spPr>
      </p:pic>
      <p:sp>
        <p:nvSpPr>
          <p:cNvPr id="13" name="TextBox 12">
            <a:extLst>
              <a:ext uri="{FF2B5EF4-FFF2-40B4-BE49-F238E27FC236}">
                <a16:creationId xmlns:a16="http://schemas.microsoft.com/office/drawing/2014/main" id="{4CC98756-B617-EC32-85CF-512D3D928FB7}"/>
              </a:ext>
            </a:extLst>
          </p:cNvPr>
          <p:cNvSpPr txBox="1"/>
          <p:nvPr/>
        </p:nvSpPr>
        <p:spPr>
          <a:xfrm>
            <a:off x="6045220" y="5543117"/>
            <a:ext cx="1388522" cy="307777"/>
          </a:xfrm>
          <a:prstGeom prst="rect">
            <a:avLst/>
          </a:prstGeom>
          <a:noFill/>
        </p:spPr>
        <p:txBody>
          <a:bodyPr wrap="none" rtlCol="0">
            <a:spAutoFit/>
          </a:bodyPr>
          <a:lstStyle/>
          <a:p>
            <a:r>
              <a:rPr lang="en-IN" dirty="0"/>
              <a:t>Gray Leaf Spot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97" name="Google Shape;197;p24"/>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98" name="Google Shape;198;p24" descr="C:\Documents and Settings\ADMIN\Desktop\Courses Offered.jpg"/>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99" name="Google Shape;199;p24"/>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200" name="Google Shape;200;p24"/>
          <p:cNvSpPr txBox="1"/>
          <p:nvPr/>
        </p:nvSpPr>
        <p:spPr>
          <a:xfrm>
            <a:off x="1025400" y="-6210"/>
            <a:ext cx="74328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600" dirty="0">
                <a:latin typeface="Calibri"/>
                <a:ea typeface="Calibri"/>
                <a:cs typeface="Calibri"/>
                <a:sym typeface="Calibri"/>
              </a:rPr>
              <a:t>GUI DESIGN:</a:t>
            </a:r>
            <a:endParaRPr sz="36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a:p>
            <a:pPr marL="0" lvl="0" indent="0" algn="l" rtl="0">
              <a:spcBef>
                <a:spcPts val="0"/>
              </a:spcBef>
              <a:spcAft>
                <a:spcPts val="0"/>
              </a:spcAft>
              <a:buNone/>
            </a:pPr>
            <a:r>
              <a:rPr lang="en-IN" sz="2300" dirty="0">
                <a:latin typeface="Calibri"/>
                <a:ea typeface="Calibri"/>
                <a:cs typeface="Calibri"/>
                <a:sym typeface="Calibri"/>
              </a:rPr>
              <a:t>We have developed a website as the GUI of our project.</a:t>
            </a:r>
            <a:endParaRPr sz="2300" dirty="0">
              <a:latin typeface="Calibri"/>
              <a:ea typeface="Calibri"/>
              <a:cs typeface="Calibri"/>
              <a:sym typeface="Calibri"/>
            </a:endParaRPr>
          </a:p>
        </p:txBody>
      </p:sp>
      <p:pic>
        <p:nvPicPr>
          <p:cNvPr id="3" name="Picture 2">
            <a:extLst>
              <a:ext uri="{FF2B5EF4-FFF2-40B4-BE49-F238E27FC236}">
                <a16:creationId xmlns:a16="http://schemas.microsoft.com/office/drawing/2014/main" id="{7BEE7D2A-81EE-DF0D-4B9C-C31C105BE71C}"/>
              </a:ext>
            </a:extLst>
          </p:cNvPr>
          <p:cNvPicPr>
            <a:picLocks noChangeAspect="1"/>
          </p:cNvPicPr>
          <p:nvPr/>
        </p:nvPicPr>
        <p:blipFill>
          <a:blip r:embed="rId4"/>
          <a:stretch>
            <a:fillRect/>
          </a:stretch>
        </p:blipFill>
        <p:spPr>
          <a:xfrm>
            <a:off x="1258530" y="1379649"/>
            <a:ext cx="7542572" cy="43559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87" name="Google Shape;187;p23"/>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88" name="Google Shape;188;p23" descr="C:\Documents and Settings\ADMIN\Desktop\Courses Offered.jpg"/>
          <p:cNvPicPr preferRelativeResize="0"/>
          <p:nvPr/>
        </p:nvPicPr>
        <p:blipFill rotWithShape="1">
          <a:blip r:embed="rId3">
            <a:alphaModFix/>
          </a:blip>
          <a:srcRect/>
          <a:stretch/>
        </p:blipFill>
        <p:spPr>
          <a:xfrm>
            <a:off x="-56322" y="0"/>
            <a:ext cx="9144000" cy="6858000"/>
          </a:xfrm>
          <a:prstGeom prst="rect">
            <a:avLst/>
          </a:prstGeom>
          <a:noFill/>
          <a:ln>
            <a:noFill/>
          </a:ln>
        </p:spPr>
      </p:pic>
      <p:sp>
        <p:nvSpPr>
          <p:cNvPr id="189" name="Google Shape;189;p23"/>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90" name="Google Shape;190;p23"/>
          <p:cNvSpPr txBox="1"/>
          <p:nvPr/>
        </p:nvSpPr>
        <p:spPr>
          <a:xfrm>
            <a:off x="1024608" y="34625"/>
            <a:ext cx="7394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600">
                <a:latin typeface="Calibri"/>
                <a:ea typeface="Calibri"/>
                <a:cs typeface="Calibri"/>
                <a:sym typeface="Calibri"/>
              </a:rPr>
              <a:t>OUTPUT:</a:t>
            </a:r>
            <a:endParaRPr sz="3600">
              <a:latin typeface="Calibri"/>
              <a:ea typeface="Calibri"/>
              <a:cs typeface="Calibri"/>
              <a:sym typeface="Calibri"/>
            </a:endParaRPr>
          </a:p>
        </p:txBody>
      </p:sp>
      <p:pic>
        <p:nvPicPr>
          <p:cNvPr id="3" name="Picture 2">
            <a:extLst>
              <a:ext uri="{FF2B5EF4-FFF2-40B4-BE49-F238E27FC236}">
                <a16:creationId xmlns:a16="http://schemas.microsoft.com/office/drawing/2014/main" id="{608A7806-33F3-CA8E-D001-D9D6A5A08EE9}"/>
              </a:ext>
            </a:extLst>
          </p:cNvPr>
          <p:cNvPicPr>
            <a:picLocks noChangeAspect="1"/>
          </p:cNvPicPr>
          <p:nvPr/>
        </p:nvPicPr>
        <p:blipFill>
          <a:blip r:embed="rId4"/>
          <a:stretch>
            <a:fillRect/>
          </a:stretch>
        </p:blipFill>
        <p:spPr>
          <a:xfrm>
            <a:off x="1143000" y="1009111"/>
            <a:ext cx="7686368" cy="453082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a:t>
            </a:r>
          </a:p>
        </p:txBody>
      </p:sp>
      <p:pic>
        <p:nvPicPr>
          <p:cNvPr id="7" name="Content Placeholder 6">
            <a:extLst>
              <a:ext uri="{FF2B5EF4-FFF2-40B4-BE49-F238E27FC236}">
                <a16:creationId xmlns:a16="http://schemas.microsoft.com/office/drawing/2014/main" id="{EE9CBC64-CF33-662B-F3BA-1564C75B32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1859" y="1600201"/>
            <a:ext cx="3480281" cy="3352800"/>
          </a:xfrm>
        </p:spPr>
      </p:pic>
      <p:pic>
        <p:nvPicPr>
          <p:cNvPr id="1026" name="Picture 2" descr="C:\Documents and Settings\ADMIN\Desktop\Courses Offered.jpg"/>
          <p:cNvPicPr>
            <a:picLocks noChangeAspect="1" noChangeArrowheads="1"/>
          </p:cNvPicPr>
          <p:nvPr/>
        </p:nvPicPr>
        <p:blipFill>
          <a:blip r:embed="rId3" cstate="print"/>
          <a:srcRect/>
          <a:stretch>
            <a:fillRect/>
          </a:stretch>
        </p:blipFill>
        <p:spPr bwMode="auto">
          <a:xfrm>
            <a:off x="-1" y="0"/>
            <a:ext cx="9144000" cy="6858000"/>
          </a:xfrm>
          <a:prstGeom prst="rect">
            <a:avLst/>
          </a:prstGeom>
          <a:noFill/>
        </p:spPr>
      </p:pic>
      <p:sp>
        <p:nvSpPr>
          <p:cNvPr id="4" name="TextBox 3"/>
          <p:cNvSpPr txBox="1"/>
          <p:nvPr/>
        </p:nvSpPr>
        <p:spPr>
          <a:xfrm>
            <a:off x="5410200" y="6664673"/>
            <a:ext cx="7086600" cy="246221"/>
          </a:xfrm>
          <a:prstGeom prst="rect">
            <a:avLst/>
          </a:prstGeom>
          <a:noFill/>
        </p:spPr>
        <p:txBody>
          <a:bodyPr wrap="square" rtlCol="0">
            <a:spAutoFit/>
          </a:bodyPr>
          <a:lstStyle/>
          <a:p>
            <a:r>
              <a:rPr lang="en-US" sz="1000" b="1" dirty="0"/>
              <a:t>Department of Computer Science &amp; Engineering, DSCE</a:t>
            </a:r>
          </a:p>
        </p:txBody>
      </p:sp>
      <p:sp>
        <p:nvSpPr>
          <p:cNvPr id="3" name="TextBox 2">
            <a:extLst>
              <a:ext uri="{FF2B5EF4-FFF2-40B4-BE49-F238E27FC236}">
                <a16:creationId xmlns:a16="http://schemas.microsoft.com/office/drawing/2014/main" id="{8056284A-B631-6989-1A0A-58404ABAC78D}"/>
              </a:ext>
            </a:extLst>
          </p:cNvPr>
          <p:cNvSpPr txBox="1"/>
          <p:nvPr/>
        </p:nvSpPr>
        <p:spPr>
          <a:xfrm>
            <a:off x="1028700" y="269051"/>
            <a:ext cx="10718559" cy="1077218"/>
          </a:xfrm>
          <a:prstGeom prst="rect">
            <a:avLst/>
          </a:prstGeom>
          <a:noFill/>
        </p:spPr>
        <p:txBody>
          <a:bodyPr wrap="square" rtlCol="0">
            <a:spAutoFit/>
          </a:bodyPr>
          <a:lstStyle/>
          <a:p>
            <a:r>
              <a:rPr lang="en-US" sz="2400" dirty="0"/>
              <a:t> </a:t>
            </a:r>
            <a:r>
              <a:rPr lang="en-US" sz="4000" b="1" dirty="0">
                <a:latin typeface="Calibri"/>
                <a:cs typeface="Calibri"/>
              </a:rPr>
              <a:t>CO-GUIDE MEET DETAILS</a:t>
            </a:r>
          </a:p>
          <a:p>
            <a:endParaRPr lang="en-US" sz="2400" dirty="0"/>
          </a:p>
        </p:txBody>
      </p:sp>
      <p:sp>
        <p:nvSpPr>
          <p:cNvPr id="8" name="TextBox 7">
            <a:extLst>
              <a:ext uri="{FF2B5EF4-FFF2-40B4-BE49-F238E27FC236}">
                <a16:creationId xmlns:a16="http://schemas.microsoft.com/office/drawing/2014/main" id="{29455C35-AAD5-8742-01BD-39804F865523}"/>
              </a:ext>
            </a:extLst>
          </p:cNvPr>
          <p:cNvSpPr txBox="1"/>
          <p:nvPr/>
        </p:nvSpPr>
        <p:spPr>
          <a:xfrm>
            <a:off x="1163444" y="1152942"/>
            <a:ext cx="7543800" cy="4801314"/>
          </a:xfrm>
          <a:prstGeom prst="rect">
            <a:avLst/>
          </a:prstGeom>
          <a:noFill/>
        </p:spPr>
        <p:txBody>
          <a:bodyPr wrap="square" rtlCol="0">
            <a:spAutoFit/>
          </a:bodyPr>
          <a:lstStyle/>
          <a:p>
            <a:r>
              <a:rPr lang="en-US" sz="1700" b="1" dirty="0"/>
              <a:t>1</a:t>
            </a:r>
            <a:r>
              <a:rPr lang="en-US" sz="1700" b="1" baseline="30000" dirty="0"/>
              <a:t>st</a:t>
            </a:r>
            <a:r>
              <a:rPr lang="en-US" sz="1700" b="1" dirty="0"/>
              <a:t> Meet </a:t>
            </a:r>
            <a:r>
              <a:rPr lang="en-US" sz="1700" dirty="0"/>
              <a:t>:</a:t>
            </a:r>
          </a:p>
          <a:p>
            <a:r>
              <a:rPr lang="en-US" sz="1700" dirty="0"/>
              <a:t>Date : 14-Jan-2023</a:t>
            </a:r>
          </a:p>
          <a:p>
            <a:r>
              <a:rPr lang="en-US" sz="1700" dirty="0"/>
              <a:t>Suggestions/Improvements :</a:t>
            </a:r>
          </a:p>
          <a:p>
            <a:pPr marL="285750" indent="-285750">
              <a:buFont typeface="Arial" panose="020B0604020202020204" pitchFamily="34" charset="0"/>
              <a:buChar char="•"/>
            </a:pPr>
            <a:r>
              <a:rPr lang="en-US" sz="1700" dirty="0"/>
              <a:t>Gave insights about convolutional neural network and </a:t>
            </a:r>
            <a:r>
              <a:rPr lang="en-US" sz="1700" dirty="0" err="1"/>
              <a:t>keras</a:t>
            </a:r>
            <a:r>
              <a:rPr lang="en-US" sz="1700" dirty="0"/>
              <a:t> models.</a:t>
            </a:r>
          </a:p>
          <a:p>
            <a:endParaRPr lang="en-US" sz="1700" dirty="0"/>
          </a:p>
          <a:p>
            <a:r>
              <a:rPr lang="en-US" sz="1700" b="1" dirty="0"/>
              <a:t>2</a:t>
            </a:r>
            <a:r>
              <a:rPr lang="en-US" sz="1700" b="1" baseline="30000" dirty="0"/>
              <a:t>nd</a:t>
            </a:r>
            <a:r>
              <a:rPr lang="en-US" sz="1700" b="1" dirty="0"/>
              <a:t> Meet</a:t>
            </a:r>
            <a:r>
              <a:rPr lang="en-US" sz="1700" dirty="0"/>
              <a:t> :</a:t>
            </a:r>
          </a:p>
          <a:p>
            <a:r>
              <a:rPr lang="en-US" sz="1700" dirty="0"/>
              <a:t>Date : 18-Feb-2023</a:t>
            </a:r>
          </a:p>
          <a:p>
            <a:r>
              <a:rPr lang="en-US" sz="1700" dirty="0"/>
              <a:t>Suggestions/Improvements :</a:t>
            </a:r>
          </a:p>
          <a:p>
            <a:pPr marL="285750" indent="-285750">
              <a:buFont typeface="Arial" panose="020B0604020202020204" pitchFamily="34" charset="0"/>
              <a:buChar char="•"/>
            </a:pPr>
            <a:r>
              <a:rPr lang="en-US" sz="1700" dirty="0"/>
              <a:t>Reviewed the literature survey and helped with choosing the better model and gave insights about tools for frontend &amp; backend development.</a:t>
            </a:r>
          </a:p>
          <a:p>
            <a:endParaRPr lang="en-US" sz="1700" dirty="0"/>
          </a:p>
          <a:p>
            <a:r>
              <a:rPr lang="en-US" sz="1700" b="1" dirty="0"/>
              <a:t>3</a:t>
            </a:r>
            <a:r>
              <a:rPr lang="en-US" sz="1700" b="1" baseline="30000" dirty="0"/>
              <a:t>rd</a:t>
            </a:r>
            <a:r>
              <a:rPr lang="en-US" sz="1700" b="1" dirty="0"/>
              <a:t> Meet</a:t>
            </a:r>
            <a:r>
              <a:rPr lang="en-US" sz="1700" dirty="0"/>
              <a:t>:</a:t>
            </a:r>
          </a:p>
          <a:p>
            <a:r>
              <a:rPr lang="en-US" sz="1700" dirty="0"/>
              <a:t>Date : 09-Apr-2023</a:t>
            </a:r>
          </a:p>
          <a:p>
            <a:r>
              <a:rPr lang="en-US" sz="1700" dirty="0"/>
              <a:t>Suggestions/Improvements :</a:t>
            </a:r>
          </a:p>
          <a:p>
            <a:pPr marL="285750" indent="-285750">
              <a:buFont typeface="Arial" panose="020B0604020202020204" pitchFamily="34" charset="0"/>
              <a:buChar char="•"/>
            </a:pPr>
            <a:r>
              <a:rPr lang="en-GB" sz="1700" dirty="0"/>
              <a:t>Reviewed the project model and gave suggestions on integration of model with web tools.</a:t>
            </a:r>
          </a:p>
          <a:p>
            <a:endParaRPr lang="en-GB" sz="1700" dirty="0"/>
          </a:p>
          <a:p>
            <a:endParaRPr lang="en-US" sz="1700" dirty="0"/>
          </a:p>
        </p:txBody>
      </p:sp>
    </p:spTree>
    <p:extLst>
      <p:ext uri="{BB962C8B-B14F-4D97-AF65-F5344CB8AC3E}">
        <p14:creationId xmlns:p14="http://schemas.microsoft.com/office/powerpoint/2010/main" val="1173978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217" name="Google Shape;217;p2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218" name="Google Shape;218;p26" descr="C:\Documents and Settings\ADMIN\Desktop\Courses Offered.jpg"/>
          <p:cNvPicPr preferRelativeResize="0"/>
          <p:nvPr/>
        </p:nvPicPr>
        <p:blipFill rotWithShape="1">
          <a:blip r:embed="rId3">
            <a:alphaModFix/>
          </a:blip>
          <a:srcRect/>
          <a:stretch/>
        </p:blipFill>
        <p:spPr>
          <a:xfrm>
            <a:off x="-56322" y="0"/>
            <a:ext cx="9144000" cy="6858000"/>
          </a:xfrm>
          <a:prstGeom prst="rect">
            <a:avLst/>
          </a:prstGeom>
          <a:noFill/>
          <a:ln>
            <a:noFill/>
          </a:ln>
        </p:spPr>
      </p:pic>
      <p:sp>
        <p:nvSpPr>
          <p:cNvPr id="219" name="Google Shape;219;p2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220" name="Google Shape;220;p26"/>
          <p:cNvSpPr txBox="1"/>
          <p:nvPr/>
        </p:nvSpPr>
        <p:spPr>
          <a:xfrm>
            <a:off x="973290" y="403200"/>
            <a:ext cx="762836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b="1" dirty="0">
                <a:latin typeface="Calibri"/>
                <a:cs typeface="Calibri"/>
                <a:sym typeface="Calibri"/>
              </a:rPr>
              <a:t>PROJECT TOOL SNAPSHOT</a:t>
            </a:r>
            <a:r>
              <a:rPr lang="en-IN" sz="3600" dirty="0">
                <a:latin typeface="Calibri"/>
                <a:ea typeface="Calibri"/>
                <a:cs typeface="Calibri"/>
                <a:sym typeface="Calibri"/>
              </a:rPr>
              <a:t>:</a:t>
            </a:r>
            <a:endParaRPr sz="3600" dirty="0">
              <a:latin typeface="Calibri"/>
              <a:ea typeface="Calibri"/>
              <a:cs typeface="Calibri"/>
              <a:sym typeface="Calibri"/>
            </a:endParaRPr>
          </a:p>
        </p:txBody>
      </p:sp>
      <p:pic>
        <p:nvPicPr>
          <p:cNvPr id="3" name="Picture 2" descr="A screenshot of a computer&#10;&#10;Description automatically generated">
            <a:extLst>
              <a:ext uri="{FF2B5EF4-FFF2-40B4-BE49-F238E27FC236}">
                <a16:creationId xmlns:a16="http://schemas.microsoft.com/office/drawing/2014/main" id="{6FB8D2AB-FC9E-7077-6A76-44DA062B9EEB}"/>
              </a:ext>
            </a:extLst>
          </p:cNvPr>
          <p:cNvPicPr>
            <a:picLocks noChangeAspect="1"/>
          </p:cNvPicPr>
          <p:nvPr/>
        </p:nvPicPr>
        <p:blipFill>
          <a:blip r:embed="rId4"/>
          <a:stretch>
            <a:fillRect/>
          </a:stretch>
        </p:blipFill>
        <p:spPr>
          <a:xfrm>
            <a:off x="1143000" y="1096067"/>
            <a:ext cx="7735128" cy="44725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95" name="Google Shape;95;p14"/>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96" name="Google Shape;96;p14" descr="C:\Documents and Settings\ADMIN\Desktop\Courses Offered.jpg"/>
          <p:cNvPicPr preferRelativeResize="0"/>
          <p:nvPr/>
        </p:nvPicPr>
        <p:blipFill rotWithShape="1">
          <a:blip r:embed="rId3">
            <a:alphaModFix/>
          </a:blip>
          <a:srcRect/>
          <a:stretch/>
        </p:blipFill>
        <p:spPr>
          <a:xfrm>
            <a:off x="0" y="-57835"/>
            <a:ext cx="9144000" cy="6858000"/>
          </a:xfrm>
          <a:prstGeom prst="rect">
            <a:avLst/>
          </a:prstGeom>
          <a:noFill/>
          <a:ln>
            <a:noFill/>
          </a:ln>
        </p:spPr>
      </p:pic>
      <p:sp>
        <p:nvSpPr>
          <p:cNvPr id="97" name="Google Shape;97;p14"/>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98" name="Google Shape;98;p14"/>
          <p:cNvSpPr txBox="1"/>
          <p:nvPr/>
        </p:nvSpPr>
        <p:spPr>
          <a:xfrm>
            <a:off x="1267133" y="103170"/>
            <a:ext cx="7772399" cy="13541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b="1" dirty="0">
                <a:latin typeface="Calibri"/>
                <a:ea typeface="Calibri"/>
                <a:cs typeface="Calibri"/>
                <a:sym typeface="Calibri"/>
              </a:rPr>
              <a:t>INTRODUCTION TO THE PROBLEM</a:t>
            </a:r>
            <a:endParaRPr sz="4000" b="1" dirty="0">
              <a:latin typeface="Calibri"/>
              <a:ea typeface="Calibri"/>
              <a:cs typeface="Calibri"/>
              <a:sym typeface="Calibri"/>
            </a:endParaRPr>
          </a:p>
          <a:p>
            <a:pPr marL="0" lvl="0" indent="0" algn="l" rtl="0">
              <a:spcBef>
                <a:spcPts val="0"/>
              </a:spcBef>
              <a:spcAft>
                <a:spcPts val="0"/>
              </a:spcAft>
              <a:buNone/>
            </a:pPr>
            <a:endParaRPr sz="3600" dirty="0">
              <a:latin typeface="Calibri"/>
              <a:ea typeface="Calibri"/>
              <a:cs typeface="Calibri"/>
              <a:sym typeface="Calibri"/>
            </a:endParaRPr>
          </a:p>
        </p:txBody>
      </p:sp>
      <p:sp>
        <p:nvSpPr>
          <p:cNvPr id="3" name="TextBox 2">
            <a:extLst>
              <a:ext uri="{FF2B5EF4-FFF2-40B4-BE49-F238E27FC236}">
                <a16:creationId xmlns:a16="http://schemas.microsoft.com/office/drawing/2014/main" id="{06421C36-AEF4-87D4-E326-7D40D6338FC2}"/>
              </a:ext>
            </a:extLst>
          </p:cNvPr>
          <p:cNvSpPr txBox="1"/>
          <p:nvPr/>
        </p:nvSpPr>
        <p:spPr>
          <a:xfrm>
            <a:off x="1267133" y="1016715"/>
            <a:ext cx="7600334" cy="4293483"/>
          </a:xfrm>
          <a:prstGeom prst="rect">
            <a:avLst/>
          </a:prstGeom>
          <a:noFill/>
        </p:spPr>
        <p:txBody>
          <a:bodyPr wrap="square">
            <a:spAutoFit/>
          </a:bodyPr>
          <a:lstStyle/>
          <a:p>
            <a:pPr algn="just"/>
            <a:r>
              <a:rPr lang="en-IN" sz="2100" dirty="0">
                <a:solidFill>
                  <a:srgbClr val="000000"/>
                </a:solidFill>
                <a:effectLst/>
                <a:latin typeface="Times New Roman" panose="02020603050405020304" pitchFamily="18" charset="0"/>
                <a:ea typeface="Times New Roman" panose="02020603050405020304" pitchFamily="18" charset="0"/>
              </a:rPr>
              <a:t>	Plant disease is a major problem in agriculture, which is an important factor of the economic growth of the country. Plant diseases have a catastrophic effect on food safety and can lead to reductions in both the quantity and the quality of agricultural components. Corn diseases are caused by a various factors, including pests, climatic change, and disease severity. Leaf disease is one of the most serious diseases that affect corn crops, reducing food production and food nutritive values. Corn leaves display a wide range of symptoms, such as grey leaf spots, common rust, northern leaf blight, and brown spots. These diseases can be identified using deep learning techniques. Deep neural networks are used in deep learning to process classification of data, pattern discovery, and feature extraction</a:t>
            </a:r>
            <a:r>
              <a:rPr lang="en-IN" sz="2000" dirty="0">
                <a:solidFill>
                  <a:srgbClr val="000000"/>
                </a:solidFill>
                <a:effectLst/>
                <a:latin typeface="Times New Roman" panose="02020603050405020304" pitchFamily="18" charset="0"/>
                <a:ea typeface="Times New Roman" panose="02020603050405020304" pitchFamily="18" charset="0"/>
              </a:rPr>
              <a:t>.</a:t>
            </a:r>
            <a:endParaRPr lang="en-I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227" name="Google Shape;227;p27"/>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228" name="Google Shape;228;p27" descr="C:\Documents and Settings\ADMIN\Desktop\Courses Offered.jpg"/>
          <p:cNvPicPr preferRelativeResize="0"/>
          <p:nvPr/>
        </p:nvPicPr>
        <p:blipFill rotWithShape="1">
          <a:blip r:embed="rId3">
            <a:alphaModFix/>
          </a:blip>
          <a:srcRect/>
          <a:stretch/>
        </p:blipFill>
        <p:spPr>
          <a:xfrm>
            <a:off x="-127950" y="-193325"/>
            <a:ext cx="9349550" cy="7104299"/>
          </a:xfrm>
          <a:prstGeom prst="rect">
            <a:avLst/>
          </a:prstGeom>
          <a:noFill/>
          <a:ln>
            <a:noFill/>
          </a:ln>
        </p:spPr>
      </p:pic>
      <p:sp>
        <p:nvSpPr>
          <p:cNvPr id="229" name="Google Shape;229;p27"/>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pic>
        <p:nvPicPr>
          <p:cNvPr id="3" name="Picture 2">
            <a:extLst>
              <a:ext uri="{FF2B5EF4-FFF2-40B4-BE49-F238E27FC236}">
                <a16:creationId xmlns:a16="http://schemas.microsoft.com/office/drawing/2014/main" id="{E29794A6-93C8-B4CB-2FE7-CA372C8D8CCA}"/>
              </a:ext>
            </a:extLst>
          </p:cNvPr>
          <p:cNvPicPr>
            <a:picLocks noChangeAspect="1"/>
          </p:cNvPicPr>
          <p:nvPr/>
        </p:nvPicPr>
        <p:blipFill>
          <a:blip r:embed="rId4"/>
          <a:stretch>
            <a:fillRect/>
          </a:stretch>
        </p:blipFill>
        <p:spPr>
          <a:xfrm>
            <a:off x="953677" y="716131"/>
            <a:ext cx="8190324" cy="470988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227" name="Google Shape;227;p27"/>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228" name="Google Shape;228;p27" descr="C:\Documents and Settings\ADMIN\Desktop\Courses Offered.jpg"/>
          <p:cNvPicPr preferRelativeResize="0"/>
          <p:nvPr/>
        </p:nvPicPr>
        <p:blipFill rotWithShape="1">
          <a:blip r:embed="rId3">
            <a:alphaModFix/>
          </a:blip>
          <a:srcRect/>
          <a:stretch/>
        </p:blipFill>
        <p:spPr>
          <a:xfrm>
            <a:off x="-102775" y="-193324"/>
            <a:ext cx="9349550" cy="7104299"/>
          </a:xfrm>
          <a:prstGeom prst="rect">
            <a:avLst/>
          </a:prstGeom>
          <a:noFill/>
          <a:ln>
            <a:noFill/>
          </a:ln>
        </p:spPr>
      </p:pic>
      <p:sp>
        <p:nvSpPr>
          <p:cNvPr id="229" name="Google Shape;229;p27"/>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4" name="TextBox 3">
            <a:extLst>
              <a:ext uri="{FF2B5EF4-FFF2-40B4-BE49-F238E27FC236}">
                <a16:creationId xmlns:a16="http://schemas.microsoft.com/office/drawing/2014/main" id="{5D3786F2-BD27-5BF1-D3D9-B96256B5FBDB}"/>
              </a:ext>
            </a:extLst>
          </p:cNvPr>
          <p:cNvSpPr txBox="1"/>
          <p:nvPr/>
        </p:nvSpPr>
        <p:spPr>
          <a:xfrm>
            <a:off x="1143000" y="140749"/>
            <a:ext cx="6310312" cy="1169551"/>
          </a:xfrm>
          <a:prstGeom prst="rect">
            <a:avLst/>
          </a:prstGeom>
          <a:noFill/>
        </p:spPr>
        <p:txBody>
          <a:bodyPr wrap="square">
            <a:spAutoFit/>
          </a:bodyPr>
          <a:lstStyle/>
          <a:p>
            <a:r>
              <a:rPr lang="en-US" sz="3500" b="1" dirty="0">
                <a:latin typeface="Calibri"/>
                <a:cs typeface="Calibri"/>
              </a:rPr>
              <a:t>Conclusion and Future Enhancement</a:t>
            </a:r>
          </a:p>
        </p:txBody>
      </p:sp>
      <p:sp>
        <p:nvSpPr>
          <p:cNvPr id="6" name="TextBox 5">
            <a:extLst>
              <a:ext uri="{FF2B5EF4-FFF2-40B4-BE49-F238E27FC236}">
                <a16:creationId xmlns:a16="http://schemas.microsoft.com/office/drawing/2014/main" id="{79E5FDBC-F6C5-F4D8-559C-E661093BBAB4}"/>
              </a:ext>
            </a:extLst>
          </p:cNvPr>
          <p:cNvSpPr txBox="1"/>
          <p:nvPr/>
        </p:nvSpPr>
        <p:spPr>
          <a:xfrm>
            <a:off x="1264444" y="1301590"/>
            <a:ext cx="6338886" cy="4254819"/>
          </a:xfrm>
          <a:prstGeom prst="rect">
            <a:avLst/>
          </a:prstGeom>
          <a:noFill/>
        </p:spPr>
        <p:txBody>
          <a:bodyPr wrap="square">
            <a:spAutoFit/>
          </a:bodyPr>
          <a:lstStyle/>
          <a:p>
            <a:pPr marL="0" marR="0" algn="just">
              <a:lnSpc>
                <a:spcPct val="150000"/>
              </a:lnSpc>
              <a:spcBef>
                <a:spcPts val="0"/>
              </a:spcBef>
              <a:spcAft>
                <a:spcPts val="0"/>
              </a:spcAft>
            </a:pPr>
            <a:r>
              <a:rPr lang="en-US" sz="1400" dirty="0">
                <a:effectLst/>
                <a:latin typeface="Times New Roman" panose="02020603050405020304" pitchFamily="18" charset="0"/>
                <a:ea typeface="Times New Roman" panose="02020603050405020304" pitchFamily="18" charset="0"/>
              </a:rPr>
              <a:t>Plant Diseases are major food threats that should have to overcome before it leads to further loss of the entire field. But, often framers unable to distinguish between similar symptoms but ace different diseases. This will mislead to wrong or overdosage of fertilizers. Here, we employ Convolutional Neural Network (CNN) called Deep Learning Algorithms to reduce this loss and guide farmers with video lessons. This can be done through mobile App "Not all farmers but some do use it."</a:t>
            </a:r>
            <a:endParaRPr lang="en-US" sz="12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4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400" dirty="0">
                <a:effectLst/>
                <a:latin typeface="Times New Roman" panose="02020603050405020304" pitchFamily="18" charset="0"/>
                <a:ea typeface="Times New Roman" panose="02020603050405020304" pitchFamily="18" charset="0"/>
              </a:rPr>
              <a:t>• Agricultural department wants to Automate the detecting the yield crops form Eligibility process i.e. Real time Process.</a:t>
            </a:r>
            <a:endParaRPr lang="en-US" sz="12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400" dirty="0">
                <a:effectLst/>
                <a:latin typeface="Times New Roman" panose="02020603050405020304" pitchFamily="18" charset="0"/>
                <a:ea typeface="Times New Roman" panose="02020603050405020304" pitchFamily="18" charset="0"/>
              </a:rPr>
              <a:t>• Automate this process to show the prediction result in web Application or Desktop Application.</a:t>
            </a:r>
            <a:endParaRPr lang="en-US" sz="12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400" dirty="0">
                <a:effectLst/>
                <a:latin typeface="Times New Roman" panose="02020603050405020304" pitchFamily="18" charset="0"/>
                <a:ea typeface="Times New Roman" panose="02020603050405020304" pitchFamily="18" charset="0"/>
              </a:rPr>
              <a:t>• To optimize the work it should be Implemented in Artificial intelligence Environment.</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3492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236" name="Google Shape;236;p28"/>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237" name="Google Shape;237;p28" descr="C:\Documents and Settings\ADMIN\Desktop\Courses Offered.jpg"/>
          <p:cNvPicPr preferRelativeResize="0"/>
          <p:nvPr/>
        </p:nvPicPr>
        <p:blipFill rotWithShape="1">
          <a:blip r:embed="rId3">
            <a:alphaModFix/>
          </a:blip>
          <a:srcRect/>
          <a:stretch/>
        </p:blipFill>
        <p:spPr>
          <a:xfrm>
            <a:off x="-56322" y="0"/>
            <a:ext cx="9144000" cy="6858000"/>
          </a:xfrm>
          <a:prstGeom prst="rect">
            <a:avLst/>
          </a:prstGeom>
          <a:noFill/>
          <a:ln>
            <a:noFill/>
          </a:ln>
        </p:spPr>
      </p:pic>
      <p:sp>
        <p:nvSpPr>
          <p:cNvPr id="238" name="Google Shape;238;p28"/>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239" name="Google Shape;239;p28"/>
          <p:cNvSpPr txBox="1"/>
          <p:nvPr/>
        </p:nvSpPr>
        <p:spPr>
          <a:xfrm>
            <a:off x="2260850" y="2491250"/>
            <a:ext cx="565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40" name="Google Shape;240;p28"/>
          <p:cNvSpPr txBox="1"/>
          <p:nvPr/>
        </p:nvSpPr>
        <p:spPr>
          <a:xfrm>
            <a:off x="1935200" y="2491250"/>
            <a:ext cx="62451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6300" b="1">
                <a:latin typeface="Calibri"/>
                <a:ea typeface="Calibri"/>
                <a:cs typeface="Calibri"/>
                <a:sym typeface="Calibri"/>
              </a:rPr>
              <a:t>   THANK YOU!</a:t>
            </a:r>
            <a:endParaRPr sz="6300" b="1">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95" name="Google Shape;95;p14"/>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96" name="Google Shape;96;p14" descr="C:\Documents and Settings\ADMIN\Desktop\Courses Offered.jpg"/>
          <p:cNvPicPr preferRelativeResize="0"/>
          <p:nvPr/>
        </p:nvPicPr>
        <p:blipFill rotWithShape="1">
          <a:blip r:embed="rId3">
            <a:alphaModFix/>
          </a:blip>
          <a:srcRect/>
          <a:stretch/>
        </p:blipFill>
        <p:spPr>
          <a:xfrm>
            <a:off x="0" y="-57835"/>
            <a:ext cx="9144000" cy="6858000"/>
          </a:xfrm>
          <a:prstGeom prst="rect">
            <a:avLst/>
          </a:prstGeom>
          <a:noFill/>
          <a:ln>
            <a:noFill/>
          </a:ln>
        </p:spPr>
      </p:pic>
      <p:sp>
        <p:nvSpPr>
          <p:cNvPr id="97" name="Google Shape;97;p14"/>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98" name="Google Shape;98;p14"/>
          <p:cNvSpPr txBox="1"/>
          <p:nvPr/>
        </p:nvSpPr>
        <p:spPr>
          <a:xfrm>
            <a:off x="1267133" y="103170"/>
            <a:ext cx="7772399"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dirty="0">
                <a:latin typeface="Calibri"/>
                <a:ea typeface="Calibri"/>
                <a:cs typeface="Calibri"/>
                <a:sym typeface="Calibri"/>
              </a:rPr>
              <a:t>CONTRIBUTION OF EACH PROJECT MEMBER</a:t>
            </a:r>
            <a:endParaRPr sz="3600" dirty="0">
              <a:latin typeface="Calibri"/>
              <a:ea typeface="Calibri"/>
              <a:cs typeface="Calibri"/>
              <a:sym typeface="Calibri"/>
            </a:endParaRPr>
          </a:p>
        </p:txBody>
      </p:sp>
      <p:sp>
        <p:nvSpPr>
          <p:cNvPr id="3" name="TextBox 2">
            <a:extLst>
              <a:ext uri="{FF2B5EF4-FFF2-40B4-BE49-F238E27FC236}">
                <a16:creationId xmlns:a16="http://schemas.microsoft.com/office/drawing/2014/main" id="{06421C36-AEF4-87D4-E326-7D40D6338FC2}"/>
              </a:ext>
            </a:extLst>
          </p:cNvPr>
          <p:cNvSpPr txBox="1"/>
          <p:nvPr/>
        </p:nvSpPr>
        <p:spPr>
          <a:xfrm>
            <a:off x="1267133" y="1783469"/>
            <a:ext cx="7600334" cy="2031325"/>
          </a:xfrm>
          <a:prstGeom prst="rect">
            <a:avLst/>
          </a:prstGeom>
          <a:noFill/>
        </p:spPr>
        <p:txBody>
          <a:bodyPr wrap="square">
            <a:spAutoFit/>
          </a:bodyPr>
          <a:lstStyle/>
          <a:p>
            <a:pPr algn="just"/>
            <a:endParaRPr lang="en-IN" sz="2100" dirty="0">
              <a:latin typeface="Times New Roman" panose="02020603050405020304" pitchFamily="18" charset="0"/>
            </a:endParaRPr>
          </a:p>
          <a:p>
            <a:pPr algn="just"/>
            <a:endParaRPr lang="en-IN" sz="2100" dirty="0">
              <a:latin typeface="Times New Roman" panose="02020603050405020304" pitchFamily="18" charset="0"/>
            </a:endParaRPr>
          </a:p>
          <a:p>
            <a:pPr algn="just"/>
            <a:r>
              <a:rPr lang="en-IN" sz="2100" dirty="0">
                <a:latin typeface="Times New Roman" panose="02020603050405020304" pitchFamily="18" charset="0"/>
              </a:rPr>
              <a:t>Ramachandra: Model Building </a:t>
            </a:r>
          </a:p>
          <a:p>
            <a:pPr algn="just"/>
            <a:r>
              <a:rPr lang="en-IN" sz="2100" dirty="0">
                <a:latin typeface="Times New Roman" panose="02020603050405020304" pitchFamily="18" charset="0"/>
              </a:rPr>
              <a:t>Sushil Kumar A M: </a:t>
            </a:r>
          </a:p>
          <a:p>
            <a:pPr algn="just"/>
            <a:r>
              <a:rPr lang="en-IN" sz="2100" dirty="0" err="1">
                <a:latin typeface="Times New Roman" panose="02020603050405020304" pitchFamily="18" charset="0"/>
              </a:rPr>
              <a:t>Siddesh</a:t>
            </a:r>
            <a:r>
              <a:rPr lang="en-IN" sz="2100" dirty="0">
                <a:latin typeface="Times New Roman" panose="02020603050405020304" pitchFamily="18" charset="0"/>
              </a:rPr>
              <a:t> </a:t>
            </a:r>
            <a:r>
              <a:rPr lang="en-IN" sz="2100" dirty="0" err="1">
                <a:latin typeface="Times New Roman" panose="02020603050405020304" pitchFamily="18" charset="0"/>
              </a:rPr>
              <a:t>Pattan</a:t>
            </a:r>
            <a:r>
              <a:rPr lang="en-IN" sz="2100" dirty="0">
                <a:latin typeface="Times New Roman" panose="02020603050405020304" pitchFamily="18" charset="0"/>
              </a:rPr>
              <a:t> Shetty</a:t>
            </a:r>
            <a:r>
              <a:rPr lang="en-IN" sz="2000" dirty="0">
                <a:latin typeface="Times New Roman" panose="02020603050405020304" pitchFamily="18" charset="0"/>
              </a:rPr>
              <a:t>:</a:t>
            </a:r>
          </a:p>
          <a:p>
            <a:pPr algn="just"/>
            <a:r>
              <a:rPr lang="en-IN" sz="2000" dirty="0">
                <a:latin typeface="Times New Roman" panose="02020603050405020304" pitchFamily="18" charset="0"/>
              </a:rPr>
              <a:t>Sourabh Chandrashekar </a:t>
            </a:r>
            <a:r>
              <a:rPr lang="en-IN" sz="2000" dirty="0" err="1">
                <a:latin typeface="Times New Roman" panose="02020603050405020304" pitchFamily="18" charset="0"/>
              </a:rPr>
              <a:t>Gaonkar</a:t>
            </a:r>
            <a:r>
              <a:rPr lang="en-IN" sz="2000" dirty="0">
                <a:latin typeface="Times New Roman" panose="02020603050405020304" pitchFamily="18" charset="0"/>
              </a:rPr>
              <a:t>: </a:t>
            </a:r>
            <a:endParaRPr lang="en-IN" sz="2100" dirty="0">
              <a:latin typeface="Times New Roman" panose="02020603050405020304" pitchFamily="18" charset="0"/>
            </a:endParaRPr>
          </a:p>
        </p:txBody>
      </p:sp>
      <p:graphicFrame>
        <p:nvGraphicFramePr>
          <p:cNvPr id="8" name="Table 7">
            <a:extLst>
              <a:ext uri="{FF2B5EF4-FFF2-40B4-BE49-F238E27FC236}">
                <a16:creationId xmlns:a16="http://schemas.microsoft.com/office/drawing/2014/main" id="{E3572099-2F04-6A4A-71EC-31A8F557FFBF}"/>
              </a:ext>
            </a:extLst>
          </p:cNvPr>
          <p:cNvGraphicFramePr>
            <a:graphicFrameLocks noGrp="1"/>
          </p:cNvGraphicFramePr>
          <p:nvPr>
            <p:extLst>
              <p:ext uri="{D42A27DB-BD31-4B8C-83A1-F6EECF244321}">
                <p14:modId xmlns:p14="http://schemas.microsoft.com/office/powerpoint/2010/main" val="1505576416"/>
              </p:ext>
            </p:extLst>
          </p:nvPr>
        </p:nvGraphicFramePr>
        <p:xfrm>
          <a:off x="1271434" y="1591070"/>
          <a:ext cx="6934200" cy="4120232"/>
        </p:xfrm>
        <a:graphic>
          <a:graphicData uri="http://schemas.openxmlformats.org/drawingml/2006/table">
            <a:tbl>
              <a:tblPr firstRow="1" bandRow="1">
                <a:tableStyleId>{5C22544A-7EE6-4342-B048-85BDC9FD1C3A}</a:tableStyleId>
              </a:tblPr>
              <a:tblGrid>
                <a:gridCol w="3467100">
                  <a:extLst>
                    <a:ext uri="{9D8B030D-6E8A-4147-A177-3AD203B41FA5}">
                      <a16:colId xmlns:a16="http://schemas.microsoft.com/office/drawing/2014/main" val="1454189338"/>
                    </a:ext>
                  </a:extLst>
                </a:gridCol>
                <a:gridCol w="3467100">
                  <a:extLst>
                    <a:ext uri="{9D8B030D-6E8A-4147-A177-3AD203B41FA5}">
                      <a16:colId xmlns:a16="http://schemas.microsoft.com/office/drawing/2014/main" val="1370020705"/>
                    </a:ext>
                  </a:extLst>
                </a:gridCol>
              </a:tblGrid>
              <a:tr h="2060116">
                <a:tc>
                  <a:txBody>
                    <a:bodyPr/>
                    <a:lstStyle/>
                    <a:p>
                      <a:r>
                        <a:rPr lang="en-US" dirty="0"/>
                        <a:t> </a:t>
                      </a:r>
                    </a:p>
                    <a:p>
                      <a:r>
                        <a:rPr lang="en-US" dirty="0"/>
                        <a:t>RAMACHANDRA</a:t>
                      </a:r>
                    </a:p>
                    <a:p>
                      <a:endParaRPr lang="en-US" dirty="0"/>
                    </a:p>
                    <a:p>
                      <a:pPr marL="285750" indent="-285750">
                        <a:buFontTx/>
                        <a:buChar char="-"/>
                      </a:pPr>
                      <a:r>
                        <a:rPr lang="en-IN" dirty="0"/>
                        <a:t>Building a CNN model.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IN" dirty="0"/>
                        <a:t>Preparation of Implementation paper.</a:t>
                      </a:r>
                      <a:endParaRPr lang="en-US" dirty="0"/>
                    </a:p>
                  </a:txBody>
                  <a:tcPr/>
                </a:tc>
                <a:tc>
                  <a:txBody>
                    <a:bodyPr/>
                    <a:lstStyle/>
                    <a:p>
                      <a:r>
                        <a:rPr lang="en-US" dirty="0"/>
                        <a:t> </a:t>
                      </a:r>
                    </a:p>
                    <a:p>
                      <a:r>
                        <a:rPr lang="en-US" dirty="0"/>
                        <a:t>SUSHIL KUMAR A M</a:t>
                      </a:r>
                    </a:p>
                    <a:p>
                      <a:pPr marL="285750" indent="-285750">
                        <a:buFontTx/>
                        <a:buChar char="-"/>
                      </a:pPr>
                      <a:r>
                        <a:rPr lang="en-IN" dirty="0"/>
                        <a:t>Model </a:t>
                      </a:r>
                      <a:r>
                        <a:rPr lang="en-IN" dirty="0" err="1"/>
                        <a:t>builing</a:t>
                      </a:r>
                      <a:r>
                        <a:rPr lang="en-IN" dirty="0"/>
                        <a: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IN" dirty="0"/>
                        <a:t>Preparation of Implementation paper.</a:t>
                      </a:r>
                      <a:endParaRPr lang="en-US" dirty="0"/>
                    </a:p>
                    <a:p>
                      <a:endParaRPr lang="en-IN" dirty="0"/>
                    </a:p>
                  </a:txBody>
                  <a:tcPr/>
                </a:tc>
                <a:extLst>
                  <a:ext uri="{0D108BD9-81ED-4DB2-BD59-A6C34878D82A}">
                    <a16:rowId xmlns:a16="http://schemas.microsoft.com/office/drawing/2014/main" val="2613461749"/>
                  </a:ext>
                </a:extLst>
              </a:tr>
              <a:tr h="2060116">
                <a:tc>
                  <a:txBody>
                    <a:bodyPr/>
                    <a:lstStyle/>
                    <a:p>
                      <a:r>
                        <a:rPr lang="en-US" dirty="0"/>
                        <a:t> </a:t>
                      </a:r>
                    </a:p>
                    <a:p>
                      <a:r>
                        <a:rPr lang="en-US" dirty="0"/>
                        <a:t>SIDDESH PATTAN SHETTY</a:t>
                      </a:r>
                    </a:p>
                    <a:p>
                      <a:endParaRPr lang="en-US" dirty="0"/>
                    </a:p>
                    <a:p>
                      <a:pPr marL="285750" indent="-285750">
                        <a:buFontTx/>
                        <a:buChar char="-"/>
                      </a:pPr>
                      <a:r>
                        <a:rPr lang="en-IN" dirty="0"/>
                        <a:t>GUI design</a:t>
                      </a:r>
                    </a:p>
                    <a:p>
                      <a:pPr marL="285750" indent="-285750">
                        <a:buFontTx/>
                        <a:buChar char="-"/>
                      </a:pPr>
                      <a:r>
                        <a:rPr lang="en-IN" dirty="0"/>
                        <a:t>Preparation of Presentation.</a:t>
                      </a:r>
                      <a:endParaRPr lang="en-US" dirty="0"/>
                    </a:p>
                    <a:p>
                      <a:endParaRPr lang="en-IN" dirty="0"/>
                    </a:p>
                  </a:txBody>
                  <a:tcPr/>
                </a:tc>
                <a:tc>
                  <a:txBody>
                    <a:bodyPr/>
                    <a:lstStyle/>
                    <a:p>
                      <a:r>
                        <a:rPr lang="en-US" dirty="0"/>
                        <a:t> </a:t>
                      </a:r>
                    </a:p>
                    <a:p>
                      <a:r>
                        <a:rPr lang="en-US" dirty="0"/>
                        <a:t>SAURABH CHANDRASHEKAR GAONKAR</a:t>
                      </a:r>
                    </a:p>
                    <a:p>
                      <a:pPr marL="285750" indent="-285750">
                        <a:buFontTx/>
                        <a:buChar char="-"/>
                      </a:pPr>
                      <a:r>
                        <a:rPr lang="en-IN" dirty="0"/>
                        <a:t>GUI design.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IN" dirty="0"/>
                        <a:t>Preparation of Presentation.</a:t>
                      </a:r>
                      <a:endParaRPr lang="en-US" dirty="0"/>
                    </a:p>
                    <a:p>
                      <a:pPr marL="0" indent="0">
                        <a:buFontTx/>
                        <a:buNone/>
                      </a:pPr>
                      <a:endParaRPr lang="en-US" dirty="0"/>
                    </a:p>
                    <a:p>
                      <a:endParaRPr lang="en-IN" dirty="0"/>
                    </a:p>
                  </a:txBody>
                  <a:tcPr/>
                </a:tc>
                <a:extLst>
                  <a:ext uri="{0D108BD9-81ED-4DB2-BD59-A6C34878D82A}">
                    <a16:rowId xmlns:a16="http://schemas.microsoft.com/office/drawing/2014/main" val="3962118678"/>
                  </a:ext>
                </a:extLst>
              </a:tr>
            </a:tbl>
          </a:graphicData>
        </a:graphic>
      </p:graphicFrame>
    </p:spTree>
    <p:extLst>
      <p:ext uri="{BB962C8B-B14F-4D97-AF65-F5344CB8AC3E}">
        <p14:creationId xmlns:p14="http://schemas.microsoft.com/office/powerpoint/2010/main" val="3358599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95" name="Google Shape;95;p14"/>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96" name="Google Shape;96;p14" descr="C:\Documents and Settings\ADMIN\Desktop\Courses Offered.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97" name="Google Shape;97;p14"/>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3" name="TextBox 2">
            <a:extLst>
              <a:ext uri="{FF2B5EF4-FFF2-40B4-BE49-F238E27FC236}">
                <a16:creationId xmlns:a16="http://schemas.microsoft.com/office/drawing/2014/main" id="{06421C36-AEF4-87D4-E326-7D40D6338FC2}"/>
              </a:ext>
            </a:extLst>
          </p:cNvPr>
          <p:cNvSpPr txBox="1"/>
          <p:nvPr/>
        </p:nvSpPr>
        <p:spPr>
          <a:xfrm>
            <a:off x="1267133" y="101484"/>
            <a:ext cx="7600334" cy="5228611"/>
          </a:xfrm>
          <a:prstGeom prst="rect">
            <a:avLst/>
          </a:prstGeom>
          <a:noFill/>
        </p:spPr>
        <p:txBody>
          <a:bodyPr wrap="square">
            <a:spAutoFit/>
          </a:bodyPr>
          <a:lstStyle/>
          <a:p>
            <a:pPr marL="0" marR="0" algn="just">
              <a:spcBef>
                <a:spcPts val="0"/>
              </a:spcBef>
              <a:spcAft>
                <a:spcPts val="0"/>
              </a:spcAft>
            </a:pPr>
            <a:r>
              <a:rPr lang="en-US" sz="4000" b="1" dirty="0">
                <a:latin typeface="Calibri"/>
                <a:cs typeface="Calibri"/>
              </a:rPr>
              <a:t>System Requirement Specification</a:t>
            </a:r>
          </a:p>
          <a:p>
            <a:pPr marL="0" marR="0" algn="just">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b="1" dirty="0">
                <a:effectLst/>
                <a:latin typeface="Times New Roman" panose="02020603050405020304" pitchFamily="18" charset="0"/>
                <a:ea typeface="Times New Roman" panose="02020603050405020304" pitchFamily="18" charset="0"/>
              </a:rPr>
              <a:t>Hardware Requirement:</a:t>
            </a: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Processor: Intel Core I5</a:t>
            </a: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RAM:8 GB</a:t>
            </a: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Hard disk : 1 GB</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lgn="just">
              <a:spcBef>
                <a:spcPts val="0"/>
              </a:spcBef>
              <a:spcAft>
                <a:spcPts val="0"/>
              </a:spcAft>
            </a:pPr>
            <a:r>
              <a:rPr lang="en-US" sz="1800" b="1" dirty="0">
                <a:effectLst/>
                <a:latin typeface="Times New Roman" panose="02020603050405020304" pitchFamily="18" charset="0"/>
                <a:ea typeface="Times New Roman" panose="02020603050405020304" pitchFamily="18" charset="0"/>
              </a:rPr>
              <a:t>Software Requirements:</a:t>
            </a: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Operating System: Windows 7 or more</a:t>
            </a: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Software : VS code, Google </a:t>
            </a:r>
            <a:r>
              <a:rPr lang="en-US" sz="1800" dirty="0" err="1">
                <a:effectLst/>
                <a:latin typeface="Times New Roman" panose="02020603050405020304" pitchFamily="18" charset="0"/>
                <a:ea typeface="Times New Roman" panose="02020603050405020304" pitchFamily="18" charset="0"/>
              </a:rPr>
              <a:t>Colab</a:t>
            </a:r>
            <a:r>
              <a:rPr lang="en-US" sz="1800" dirty="0">
                <a:effectLst/>
                <a:latin typeface="Times New Roman" panose="02020603050405020304" pitchFamily="18" charset="0"/>
                <a:ea typeface="Times New Roman" panose="02020603050405020304" pitchFamily="18" charset="0"/>
              </a:rPr>
              <a:t> </a:t>
            </a: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Coding language: Python, HTML, CSS, JavaScript, </a:t>
            </a: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Framework : Flask</a:t>
            </a:r>
          </a:p>
        </p:txBody>
      </p:sp>
    </p:spTree>
    <p:extLst>
      <p:ext uri="{BB962C8B-B14F-4D97-AF65-F5344CB8AC3E}">
        <p14:creationId xmlns:p14="http://schemas.microsoft.com/office/powerpoint/2010/main" val="39266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7" name="Google Shape;117;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8" name="Google Shape;118;p16" descr="C:\Documents and Settings\ADMIN\Desktop\Courses Offered.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119" name="Google Shape;119;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20" name="Google Shape;120;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1" name="Google Shape;121;p16"/>
          <p:cNvSpPr txBox="1"/>
          <p:nvPr/>
        </p:nvSpPr>
        <p:spPr>
          <a:xfrm>
            <a:off x="1111475" y="215600"/>
            <a:ext cx="74709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b="1" dirty="0">
                <a:latin typeface="Calibri"/>
                <a:cs typeface="Calibri"/>
                <a:sym typeface="Calibri"/>
              </a:rPr>
              <a:t>SYSTEM DESIGN</a:t>
            </a:r>
            <a:endParaRPr sz="4000" b="1" dirty="0">
              <a:latin typeface="Calibri"/>
              <a:cs typeface="Calibri"/>
              <a:sym typeface="Calibri"/>
            </a:endParaRPr>
          </a:p>
        </p:txBody>
      </p:sp>
      <p:pic>
        <p:nvPicPr>
          <p:cNvPr id="2" name="Picture 1" descr="Fig 1. System design of methodology'">
            <a:extLst>
              <a:ext uri="{FF2B5EF4-FFF2-40B4-BE49-F238E27FC236}">
                <a16:creationId xmlns:a16="http://schemas.microsoft.com/office/drawing/2014/main" id="{977BBDDA-60A8-10BF-C5D7-6F2236A39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975" y="1306830"/>
            <a:ext cx="6496050" cy="4244340"/>
          </a:xfrm>
          <a:prstGeom prst="rect">
            <a:avLst/>
          </a:prstGeom>
        </p:spPr>
      </p:pic>
      <p:sp>
        <p:nvSpPr>
          <p:cNvPr id="5" name="TextBox 4">
            <a:extLst>
              <a:ext uri="{FF2B5EF4-FFF2-40B4-BE49-F238E27FC236}">
                <a16:creationId xmlns:a16="http://schemas.microsoft.com/office/drawing/2014/main" id="{5B07F866-7886-F8AD-F100-9C1B1B7FEB15}"/>
              </a:ext>
            </a:extLst>
          </p:cNvPr>
          <p:cNvSpPr txBox="1"/>
          <p:nvPr/>
        </p:nvSpPr>
        <p:spPr>
          <a:xfrm>
            <a:off x="1111475" y="5065371"/>
            <a:ext cx="7927750" cy="376834"/>
          </a:xfrm>
          <a:prstGeom prst="rect">
            <a:avLst/>
          </a:prstGeom>
          <a:noFill/>
        </p:spPr>
        <p:txBody>
          <a:bodyPr wrap="square">
            <a:spAutoFit/>
          </a:bodyPr>
          <a:lstStyle/>
          <a:p>
            <a:pPr marL="0" marR="0" algn="ctr">
              <a:lnSpc>
                <a:spcPct val="150000"/>
              </a:lnSpc>
              <a:spcBef>
                <a:spcPts val="0"/>
              </a:spcBef>
              <a:spcAft>
                <a:spcPts val="0"/>
              </a:spcAft>
            </a:pPr>
            <a:r>
              <a:rPr lang="en-US" sz="1400" dirty="0">
                <a:effectLst/>
                <a:latin typeface="Times New Roman" panose="02020603050405020304" pitchFamily="18" charset="0"/>
                <a:ea typeface="Times New Roman" panose="02020603050405020304" pitchFamily="18" charset="0"/>
              </a:rPr>
              <a:t>Fig 1. System design of proposed methodology</a:t>
            </a:r>
            <a:endParaRPr lang="en-US" sz="105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7" name="Google Shape;117;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8" name="Google Shape;118;p16" descr="C:\Documents and Settings\ADMIN\Desktop\Courses Offered.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119" name="Google Shape;119;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20" name="Google Shape;120;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1" name="Google Shape;121;p16"/>
          <p:cNvSpPr txBox="1"/>
          <p:nvPr/>
        </p:nvSpPr>
        <p:spPr>
          <a:xfrm>
            <a:off x="1264975" y="248550"/>
            <a:ext cx="74709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b="1" dirty="0">
                <a:latin typeface="Calibri"/>
                <a:cs typeface="Calibri"/>
                <a:sym typeface="Calibri"/>
              </a:rPr>
              <a:t>SYSTEM IMPLEMENTATION</a:t>
            </a:r>
            <a:endParaRPr sz="3600" dirty="0">
              <a:latin typeface="Calibri"/>
              <a:ea typeface="Calibri"/>
              <a:cs typeface="Calibri"/>
              <a:sym typeface="Calibri"/>
            </a:endParaRPr>
          </a:p>
        </p:txBody>
      </p:sp>
      <p:sp>
        <p:nvSpPr>
          <p:cNvPr id="5" name="TextBox 4">
            <a:extLst>
              <a:ext uri="{FF2B5EF4-FFF2-40B4-BE49-F238E27FC236}">
                <a16:creationId xmlns:a16="http://schemas.microsoft.com/office/drawing/2014/main" id="{5B07F866-7886-F8AD-F100-9C1B1B7FEB15}"/>
              </a:ext>
            </a:extLst>
          </p:cNvPr>
          <p:cNvSpPr txBox="1"/>
          <p:nvPr/>
        </p:nvSpPr>
        <p:spPr>
          <a:xfrm>
            <a:off x="1095550" y="4725957"/>
            <a:ext cx="7927750" cy="458074"/>
          </a:xfrm>
          <a:prstGeom prst="rect">
            <a:avLst/>
          </a:prstGeom>
          <a:noFill/>
        </p:spPr>
        <p:txBody>
          <a:bodyPr wrap="square">
            <a:spAutoFit/>
          </a:bodyPr>
          <a:lstStyle/>
          <a:p>
            <a:pPr marL="0" marR="0" algn="ctr">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Fig 2. Architecture of proposed CNN model</a:t>
            </a:r>
            <a:endParaRPr lang="en-US" sz="1050" dirty="0">
              <a:effectLst/>
              <a:latin typeface="Times New Roman" panose="02020603050405020304" pitchFamily="18" charset="0"/>
              <a:ea typeface="Times New Roman" panose="02020603050405020304" pitchFamily="18" charset="0"/>
            </a:endParaRPr>
          </a:p>
        </p:txBody>
      </p:sp>
      <p:pic>
        <p:nvPicPr>
          <p:cNvPr id="3" name="Picture 2" descr="A diagram of a flowchart&#10;&#10;Description automatically generated with low confidence">
            <a:extLst>
              <a:ext uri="{FF2B5EF4-FFF2-40B4-BE49-F238E27FC236}">
                <a16:creationId xmlns:a16="http://schemas.microsoft.com/office/drawing/2014/main" id="{7A17B161-D22A-9825-D913-DBE309ECA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975" y="1415150"/>
            <a:ext cx="7470900" cy="3100335"/>
          </a:xfrm>
          <a:prstGeom prst="rect">
            <a:avLst/>
          </a:prstGeom>
        </p:spPr>
      </p:pic>
    </p:spTree>
    <p:extLst>
      <p:ext uri="{BB962C8B-B14F-4D97-AF65-F5344CB8AC3E}">
        <p14:creationId xmlns:p14="http://schemas.microsoft.com/office/powerpoint/2010/main" val="121330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7" name="Google Shape;117;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8" name="Google Shape;118;p16" descr="C:\Documents and Settings\ADMIN\Desktop\Courses Offered.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119" name="Google Shape;119;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20" name="Google Shape;120;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1" name="Google Shape;121;p16"/>
          <p:cNvSpPr txBox="1"/>
          <p:nvPr/>
        </p:nvSpPr>
        <p:spPr>
          <a:xfrm>
            <a:off x="1143000" y="214475"/>
            <a:ext cx="74709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b="1" dirty="0">
                <a:latin typeface="Calibri"/>
                <a:cs typeface="Calibri"/>
                <a:sym typeface="Calibri"/>
              </a:rPr>
              <a:t>SYSTEM IMPLEMENTATION</a:t>
            </a:r>
            <a:endParaRPr sz="4000" b="1" dirty="0">
              <a:latin typeface="Calibri"/>
              <a:cs typeface="Calibri"/>
              <a:sym typeface="Calibri"/>
            </a:endParaRPr>
          </a:p>
        </p:txBody>
      </p:sp>
      <p:sp>
        <p:nvSpPr>
          <p:cNvPr id="4" name="TextBox 3">
            <a:extLst>
              <a:ext uri="{FF2B5EF4-FFF2-40B4-BE49-F238E27FC236}">
                <a16:creationId xmlns:a16="http://schemas.microsoft.com/office/drawing/2014/main" id="{EBCE2BF9-84A4-0DAD-42DC-E0616E06A6E4}"/>
              </a:ext>
            </a:extLst>
          </p:cNvPr>
          <p:cNvSpPr txBox="1"/>
          <p:nvPr/>
        </p:nvSpPr>
        <p:spPr>
          <a:xfrm>
            <a:off x="1213713" y="1170100"/>
            <a:ext cx="6991350" cy="3882666"/>
          </a:xfrm>
          <a:prstGeom prst="rect">
            <a:avLst/>
          </a:prstGeom>
          <a:noFill/>
        </p:spPr>
        <p:txBody>
          <a:bodyPr wrap="square">
            <a:spAutoFit/>
          </a:bodyPr>
          <a:lstStyle/>
          <a:p>
            <a:pPr marL="0" marR="0" algn="just">
              <a:lnSpc>
                <a:spcPct val="150000"/>
              </a:lnSpc>
              <a:spcBef>
                <a:spcPts val="0"/>
              </a:spcBef>
              <a:spcAft>
                <a:spcPts val="0"/>
              </a:spcAft>
            </a:pPr>
            <a:r>
              <a:rPr lang="en-US" sz="1600" b="1" dirty="0">
                <a:effectLst/>
                <a:latin typeface="Times New Roman" panose="02020603050405020304" pitchFamily="18" charset="0"/>
                <a:ea typeface="Times New Roman" panose="02020603050405020304" pitchFamily="18" charset="0"/>
              </a:rPr>
              <a:t>Algorithm for proposed CNN model</a:t>
            </a:r>
            <a:r>
              <a:rPr lang="en-US" sz="1400" dirty="0">
                <a:effectLst/>
                <a:latin typeface="Times New Roman" panose="02020603050405020304" pitchFamily="18" charset="0"/>
                <a:ea typeface="Times New Roman" panose="02020603050405020304" pitchFamily="18" charset="0"/>
              </a:rPr>
              <a:t>.</a:t>
            </a:r>
          </a:p>
          <a:p>
            <a:pPr marL="0" marR="0" algn="just">
              <a:lnSpc>
                <a:spcPct val="150000"/>
              </a:lnSpc>
              <a:spcBef>
                <a:spcPts val="0"/>
              </a:spcBef>
              <a:spcAft>
                <a:spcPts val="0"/>
              </a:spcAft>
            </a:pPr>
            <a:endParaRPr lang="en-US" sz="1500" dirty="0">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500" dirty="0">
                <a:effectLst/>
                <a:latin typeface="Times New Roman" panose="02020603050405020304" pitchFamily="18" charset="0"/>
                <a:ea typeface="Times New Roman" panose="02020603050405020304" pitchFamily="18" charset="0"/>
              </a:rPr>
              <a:t>Step 1 : Start</a:t>
            </a:r>
          </a:p>
          <a:p>
            <a:pPr marL="0" marR="0" algn="just">
              <a:lnSpc>
                <a:spcPct val="150000"/>
              </a:lnSpc>
              <a:spcBef>
                <a:spcPts val="0"/>
              </a:spcBef>
              <a:spcAft>
                <a:spcPts val="0"/>
              </a:spcAft>
            </a:pPr>
            <a:r>
              <a:rPr lang="en-US" sz="1500" dirty="0">
                <a:effectLst/>
                <a:latin typeface="Times New Roman" panose="02020603050405020304" pitchFamily="18" charset="0"/>
                <a:ea typeface="Times New Roman" panose="02020603050405020304" pitchFamily="18" charset="0"/>
              </a:rPr>
              <a:t>Step</a:t>
            </a:r>
            <a:r>
              <a:rPr lang="en-US" sz="1500" b="1"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2 : Image acquisition  will be carried out and load leaf image as RGB format. Contrast image gives accuracy of affected image by using data augmentation.</a:t>
            </a:r>
          </a:p>
          <a:p>
            <a:pPr marL="0" marR="0" algn="just">
              <a:lnSpc>
                <a:spcPct val="150000"/>
              </a:lnSpc>
              <a:spcBef>
                <a:spcPts val="0"/>
              </a:spcBef>
              <a:spcAft>
                <a:spcPts val="0"/>
              </a:spcAft>
            </a:pPr>
            <a:r>
              <a:rPr lang="en-US" sz="1500" dirty="0">
                <a:effectLst/>
                <a:latin typeface="Times New Roman" panose="02020603050405020304" pitchFamily="18" charset="0"/>
                <a:ea typeface="Times New Roman" panose="02020603050405020304" pitchFamily="18" charset="0"/>
              </a:rPr>
              <a:t>Step 3: pre-processing</a:t>
            </a:r>
          </a:p>
          <a:p>
            <a:pPr marL="0" marR="0" algn="just">
              <a:lnSpc>
                <a:spcPct val="150000"/>
              </a:lnSpc>
              <a:spcBef>
                <a:spcPts val="0"/>
              </a:spcBef>
              <a:spcAft>
                <a:spcPts val="0"/>
              </a:spcAft>
            </a:pPr>
            <a:r>
              <a:rPr lang="en-US" sz="1500" dirty="0">
                <a:effectLst/>
                <a:latin typeface="Times New Roman" panose="02020603050405020304" pitchFamily="18" charset="0"/>
                <a:ea typeface="Times New Roman" panose="02020603050405020304" pitchFamily="18" charset="0"/>
              </a:rPr>
              <a:t>Step 4: Extract the features using feature extraction techniques like one hot encoding</a:t>
            </a:r>
          </a:p>
          <a:p>
            <a:pPr marL="0" marR="0" algn="just">
              <a:lnSpc>
                <a:spcPct val="150000"/>
              </a:lnSpc>
              <a:spcBef>
                <a:spcPts val="0"/>
              </a:spcBef>
              <a:spcAft>
                <a:spcPts val="0"/>
              </a:spcAft>
            </a:pPr>
            <a:r>
              <a:rPr lang="en-US" sz="1500" dirty="0">
                <a:effectLst/>
                <a:latin typeface="Times New Roman" panose="02020603050405020304" pitchFamily="18" charset="0"/>
                <a:ea typeface="Times New Roman" panose="02020603050405020304" pitchFamily="18" charset="0"/>
              </a:rPr>
              <a:t>Step 5: Classification of the images into healthy or unhealthy leaves.</a:t>
            </a:r>
          </a:p>
          <a:p>
            <a:pPr marL="0" marR="0" algn="just">
              <a:lnSpc>
                <a:spcPct val="150000"/>
              </a:lnSpc>
              <a:spcBef>
                <a:spcPts val="0"/>
              </a:spcBef>
              <a:spcAft>
                <a:spcPts val="0"/>
              </a:spcAft>
            </a:pPr>
            <a:r>
              <a:rPr lang="en-US" sz="1500" dirty="0">
                <a:effectLst/>
                <a:latin typeface="Times New Roman" panose="02020603050405020304" pitchFamily="18" charset="0"/>
                <a:ea typeface="Times New Roman" panose="02020603050405020304" pitchFamily="18" charset="0"/>
              </a:rPr>
              <a:t>Step 6: Concatenate the 2 models using ensemble technique.</a:t>
            </a:r>
          </a:p>
          <a:p>
            <a:pPr marL="0" marR="0" algn="just">
              <a:lnSpc>
                <a:spcPct val="150000"/>
              </a:lnSpc>
              <a:spcBef>
                <a:spcPts val="0"/>
              </a:spcBef>
              <a:spcAft>
                <a:spcPts val="0"/>
              </a:spcAft>
            </a:pPr>
            <a:r>
              <a:rPr lang="en-US" sz="1500" dirty="0">
                <a:effectLst/>
                <a:latin typeface="Times New Roman" panose="02020603050405020304" pitchFamily="18" charset="0"/>
                <a:ea typeface="Times New Roman" panose="02020603050405020304" pitchFamily="18" charset="0"/>
              </a:rPr>
              <a:t>Step 7: Display the name of the disease</a:t>
            </a:r>
          </a:p>
          <a:p>
            <a:pPr marL="0" marR="0" algn="just">
              <a:lnSpc>
                <a:spcPct val="150000"/>
              </a:lnSpc>
              <a:spcBef>
                <a:spcPts val="0"/>
              </a:spcBef>
              <a:spcAft>
                <a:spcPts val="0"/>
              </a:spcAft>
            </a:pPr>
            <a:r>
              <a:rPr lang="en-US" sz="1500" dirty="0">
                <a:effectLst/>
                <a:latin typeface="Times New Roman" panose="02020603050405020304" pitchFamily="18" charset="0"/>
                <a:ea typeface="Times New Roman" panose="02020603050405020304" pitchFamily="18" charset="0"/>
              </a:rPr>
              <a:t>Step 6: End</a:t>
            </a:r>
          </a:p>
        </p:txBody>
      </p:sp>
    </p:spTree>
    <p:extLst>
      <p:ext uri="{BB962C8B-B14F-4D97-AF65-F5344CB8AC3E}">
        <p14:creationId xmlns:p14="http://schemas.microsoft.com/office/powerpoint/2010/main" val="3239092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7" name="Google Shape;117;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8" name="Google Shape;118;p16" descr="C:\Documents and Settings\ADMIN\Desktop\Courses Offered.jpg"/>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9" name="Google Shape;119;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20" name="Google Shape;120;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1" name="Google Shape;121;p16"/>
          <p:cNvSpPr txBox="1"/>
          <p:nvPr/>
        </p:nvSpPr>
        <p:spPr>
          <a:xfrm>
            <a:off x="1143000" y="198812"/>
            <a:ext cx="74709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000" b="1" dirty="0">
                <a:latin typeface="Calibri"/>
                <a:cs typeface="Calibri"/>
                <a:sym typeface="Calibri"/>
              </a:rPr>
              <a:t>MODULES</a:t>
            </a:r>
            <a:endParaRPr sz="3000" b="1" dirty="0">
              <a:latin typeface="Calibri"/>
              <a:cs typeface="Calibri"/>
              <a:sym typeface="Calibri"/>
            </a:endParaRPr>
          </a:p>
        </p:txBody>
      </p:sp>
      <p:sp>
        <p:nvSpPr>
          <p:cNvPr id="6" name="TextBox 5">
            <a:extLst>
              <a:ext uri="{FF2B5EF4-FFF2-40B4-BE49-F238E27FC236}">
                <a16:creationId xmlns:a16="http://schemas.microsoft.com/office/drawing/2014/main" id="{33A6C6E9-17AC-B74F-E477-9908CD752635}"/>
              </a:ext>
            </a:extLst>
          </p:cNvPr>
          <p:cNvSpPr txBox="1"/>
          <p:nvPr/>
        </p:nvSpPr>
        <p:spPr>
          <a:xfrm>
            <a:off x="1149774" y="1050276"/>
            <a:ext cx="7308425" cy="3970318"/>
          </a:xfrm>
          <a:prstGeom prst="rect">
            <a:avLst/>
          </a:prstGeom>
          <a:noFill/>
        </p:spPr>
        <p:txBody>
          <a:bodyPr wrap="square">
            <a:spAutoFit/>
          </a:bodyPr>
          <a:lstStyle/>
          <a:p>
            <a:pPr marL="400050" indent="-400050">
              <a:buFont typeface="+mj-lt"/>
              <a:buAutoNum type="romanUcPeriod"/>
            </a:pPr>
            <a:r>
              <a:rPr lang="en-GB" sz="2000" b="1" dirty="0">
                <a:latin typeface="Times New Roman" panose="02020603050405020304" pitchFamily="18" charset="0"/>
                <a:cs typeface="Times New Roman" panose="02020603050405020304" pitchFamily="18" charset="0"/>
              </a:rPr>
              <a:t>Image acquisition</a:t>
            </a:r>
            <a:r>
              <a:rPr lang="en-GB" sz="2000"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 is the act of procuring an image from sources. This can be done via hardware systems such as cameras or directly input the images from the local storage. </a:t>
            </a:r>
          </a:p>
          <a:p>
            <a:pPr marL="400050" indent="-400050">
              <a:buFont typeface="+mj-lt"/>
              <a:buAutoNum type="romanUcPeriod"/>
            </a:pPr>
            <a:endParaRPr lang="en-US" sz="1800" dirty="0">
              <a:latin typeface="Times New Roman" panose="02020603050405020304" pitchFamily="18" charset="0"/>
              <a:ea typeface="Times New Roman" panose="02020603050405020304" pitchFamily="18" charset="0"/>
            </a:endParaRPr>
          </a:p>
          <a:p>
            <a:pPr marL="400050" indent="-400050">
              <a:buFont typeface="+mj-lt"/>
              <a:buAutoNum type="romanUcPeriod"/>
            </a:pPr>
            <a:endParaRPr lang="en-US" sz="1800" dirty="0">
              <a:effectLst/>
              <a:latin typeface="Times New Roman" panose="02020603050405020304" pitchFamily="18" charset="0"/>
              <a:ea typeface="Times New Roman" panose="02020603050405020304" pitchFamily="18" charset="0"/>
            </a:endParaRPr>
          </a:p>
          <a:p>
            <a:pPr marL="400050" indent="-400050">
              <a:buFont typeface="+mj-lt"/>
              <a:buAutoNum type="romanUcPeriod"/>
            </a:pPr>
            <a:r>
              <a:rPr lang="en-GB" sz="2000" b="1" dirty="0">
                <a:latin typeface="Times New Roman" panose="02020603050405020304" pitchFamily="18" charset="0"/>
                <a:cs typeface="Times New Roman" panose="02020603050405020304" pitchFamily="18" charset="0"/>
              </a:rPr>
              <a:t>Data Augmentation: </a:t>
            </a:r>
            <a:r>
              <a:rPr lang="en-US" sz="1800" dirty="0">
                <a:effectLst/>
                <a:latin typeface="Times New Roman" panose="02020603050405020304" pitchFamily="18" charset="0"/>
                <a:ea typeface="Times New Roman" panose="02020603050405020304" pitchFamily="18" charset="0"/>
              </a:rPr>
              <a:t>Data augmentation is a technique of artificially increasing the training set by creating modified copies of a dataset using existing data. In our project we have used 2 technique to increase the data points.</a:t>
            </a:r>
          </a:p>
          <a:p>
            <a:pPr marL="0" marR="0" algn="just">
              <a:spcBef>
                <a:spcPts val="0"/>
              </a:spcBef>
              <a:spcAft>
                <a:spcPts val="0"/>
              </a:spcAft>
            </a:pPr>
            <a:r>
              <a:rPr lang="en-US" sz="1800" dirty="0">
                <a:latin typeface="Symbol" panose="05050102010706020507" pitchFamily="18" charset="2"/>
                <a:ea typeface="Times New Roman" panose="02020603050405020304" pitchFamily="18" charset="0"/>
              </a:rPr>
              <a:t>    </a:t>
            </a: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Geometric transformations</a:t>
            </a:r>
            <a:r>
              <a:rPr lang="en-US" sz="1800" dirty="0">
                <a:effectLst/>
                <a:latin typeface="Times New Roman" panose="02020603050405020304" pitchFamily="18" charset="0"/>
                <a:ea typeface="Times New Roman" panose="02020603050405020304" pitchFamily="18" charset="0"/>
              </a:rPr>
              <a:t>: Randomly flip, crop, rotate, stretch, and         zoom images. </a:t>
            </a:r>
          </a:p>
          <a:p>
            <a:pPr marL="285750" indent="-285750">
              <a:buFont typeface="Symbol" panose="05050102010706020507" pitchFamily="18" charset="2"/>
              <a:buChar char=" "/>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Color space transformations</a:t>
            </a:r>
            <a:r>
              <a:rPr lang="en-US" sz="1800" dirty="0">
                <a:effectLst/>
                <a:latin typeface="Times New Roman" panose="02020603050405020304" pitchFamily="18" charset="0"/>
                <a:ea typeface="Times New Roman" panose="02020603050405020304" pitchFamily="18" charset="0"/>
              </a:rPr>
              <a:t>: Randomly change RGB color channels, contrast, and brightness</a:t>
            </a:r>
            <a:endParaRPr lang="en-GB"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73997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117" name="Google Shape;117;p16"/>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pic>
        <p:nvPicPr>
          <p:cNvPr id="118" name="Google Shape;118;p16" descr="C:\Documents and Settings\ADMIN\Desktop\Courses Offered.jpg"/>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119" name="Google Shape;119;p16"/>
          <p:cNvSpPr txBox="1"/>
          <p:nvPr/>
        </p:nvSpPr>
        <p:spPr>
          <a:xfrm>
            <a:off x="5410200" y="6664675"/>
            <a:ext cx="7086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000" b="1" i="0" u="none" strike="noStrike" cap="none">
                <a:solidFill>
                  <a:schemeClr val="dk1"/>
                </a:solidFill>
                <a:latin typeface="Calibri"/>
                <a:ea typeface="Calibri"/>
                <a:cs typeface="Calibri"/>
                <a:sym typeface="Calibri"/>
              </a:rPr>
              <a:t>Department of Computer Science &amp; Engineering, DSCE</a:t>
            </a:r>
            <a:endParaRPr/>
          </a:p>
        </p:txBody>
      </p:sp>
      <p:sp>
        <p:nvSpPr>
          <p:cNvPr id="120" name="Google Shape;120;p16"/>
          <p:cNvSpPr txBox="1"/>
          <p:nvPr/>
        </p:nvSpPr>
        <p:spPr>
          <a:xfrm>
            <a:off x="1149775" y="460650"/>
            <a:ext cx="7586100" cy="105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1" name="Google Shape;121;p16"/>
          <p:cNvSpPr txBox="1"/>
          <p:nvPr/>
        </p:nvSpPr>
        <p:spPr>
          <a:xfrm>
            <a:off x="1143000" y="198812"/>
            <a:ext cx="74709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000" b="1" dirty="0">
                <a:latin typeface="Calibri"/>
                <a:cs typeface="Calibri"/>
                <a:sym typeface="Calibri"/>
              </a:rPr>
              <a:t>MODULES</a:t>
            </a:r>
            <a:endParaRPr sz="3000" b="1" dirty="0">
              <a:latin typeface="Calibri"/>
              <a:cs typeface="Calibri"/>
              <a:sym typeface="Calibri"/>
            </a:endParaRPr>
          </a:p>
        </p:txBody>
      </p:sp>
      <p:sp>
        <p:nvSpPr>
          <p:cNvPr id="6" name="TextBox 5">
            <a:extLst>
              <a:ext uri="{FF2B5EF4-FFF2-40B4-BE49-F238E27FC236}">
                <a16:creationId xmlns:a16="http://schemas.microsoft.com/office/drawing/2014/main" id="{33A6C6E9-17AC-B74F-E477-9908CD752635}"/>
              </a:ext>
            </a:extLst>
          </p:cNvPr>
          <p:cNvSpPr txBox="1"/>
          <p:nvPr/>
        </p:nvSpPr>
        <p:spPr>
          <a:xfrm>
            <a:off x="1149774" y="1050276"/>
            <a:ext cx="7308425" cy="4000390"/>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III. Pre-Processing:</a:t>
            </a:r>
          </a:p>
          <a:p>
            <a:endParaRPr lang="en-GB" sz="2000" b="1"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Algorithm for data pre-processing</a:t>
            </a:r>
            <a:r>
              <a:rPr lang="en-GB" sz="2000" b="1" dirty="0">
                <a:latin typeface="Times New Roman" panose="02020603050405020304" pitchFamily="18" charset="0"/>
                <a:cs typeface="Times New Roman" panose="02020603050405020304" pitchFamily="18" charset="0"/>
              </a:rPr>
              <a:t>:</a:t>
            </a:r>
          </a:p>
          <a:p>
            <a:endParaRPr lang="en-GB" sz="2000" b="1" dirty="0">
              <a:latin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Step 1: Start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Step 2: Getting the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Step 3: Importing the necessary libraries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Step 4: Removing the unwanted data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KLib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Step 5: Encoding categorical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Step 6: Splitting dataset into training and testing 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Step 7: End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299246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982</TotalTime>
  <Words>1761</Words>
  <Application>Microsoft Office PowerPoint</Application>
  <PresentationFormat>On-screen Show (4:3)</PresentationFormat>
  <Paragraphs>213</Paragraphs>
  <Slides>22</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Bookman Old Style</vt:lpstr>
      <vt:lpstr>Calibri</vt:lpstr>
      <vt:lpstr>Nunito</vt:lpstr>
      <vt:lpstr>Symbol</vt:lpstr>
      <vt:lpstr>Times New Roman</vt:lpstr>
      <vt:lpstr>Office Theme</vt:lpstr>
      <vt:lpstr>cv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cv</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Sushil Kumar A M</cp:lastModifiedBy>
  <cp:revision>25</cp:revision>
  <dcterms:modified xsi:type="dcterms:W3CDTF">2023-05-26T09:47:14Z</dcterms:modified>
</cp:coreProperties>
</file>